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4233" r:id="rId6"/>
    <p:sldMasterId id="2147484244" r:id="rId7"/>
  </p:sldMasterIdLst>
  <p:notesMasterIdLst>
    <p:notesMasterId r:id="rId26"/>
  </p:notesMasterIdLst>
  <p:handoutMasterIdLst>
    <p:handoutMasterId r:id="rId27"/>
  </p:handoutMasterIdLst>
  <p:sldIdLst>
    <p:sldId id="351" r:id="rId8"/>
    <p:sldId id="362" r:id="rId9"/>
    <p:sldId id="369" r:id="rId10"/>
    <p:sldId id="370" r:id="rId11"/>
    <p:sldId id="371" r:id="rId12"/>
    <p:sldId id="363" r:id="rId13"/>
    <p:sldId id="372" r:id="rId14"/>
    <p:sldId id="381" r:id="rId15"/>
    <p:sldId id="380" r:id="rId16"/>
    <p:sldId id="382" r:id="rId17"/>
    <p:sldId id="373" r:id="rId18"/>
    <p:sldId id="374" r:id="rId19"/>
    <p:sldId id="375" r:id="rId20"/>
    <p:sldId id="355" r:id="rId21"/>
    <p:sldId id="356" r:id="rId22"/>
    <p:sldId id="383" r:id="rId23"/>
    <p:sldId id="384" r:id="rId24"/>
    <p:sldId id="386" r:id="rId25"/>
  </p:sldIdLst>
  <p:sldSz cx="9144000" cy="5143500" type="screen16x9"/>
  <p:notesSz cx="6669088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FF"/>
    <a:srgbClr val="000000"/>
    <a:srgbClr val="B30D8F"/>
    <a:srgbClr val="EAEAEA"/>
    <a:srgbClr val="DDDDDD"/>
    <a:srgbClr val="00CC66"/>
    <a:srgbClr val="3366FF"/>
    <a:srgbClr val="0099FF"/>
    <a:srgbClr val="E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38" autoAdjust="0"/>
    <p:restoredTop sz="86410" autoAdjust="0"/>
  </p:normalViewPr>
  <p:slideViewPr>
    <p:cSldViewPr>
      <p:cViewPr varScale="1">
        <p:scale>
          <a:sx n="110" d="100"/>
          <a:sy n="110" d="100"/>
        </p:scale>
        <p:origin x="106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3312" y="58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AB41316-B67B-446F-A897-107FDA7A394E}" type="datetimeFigureOut">
              <a:rPr lang="it-CH"/>
              <a:pPr>
                <a:defRPr/>
              </a:pPr>
              <a:t>09.09.2022</a:t>
            </a:fld>
            <a:endParaRPr lang="it-CH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buNone/>
              <a:defRPr sz="1200" smtClean="0"/>
            </a:lvl1pPr>
          </a:lstStyle>
          <a:p>
            <a:pPr>
              <a:defRPr/>
            </a:pPr>
            <a:fld id="{C811F237-DEF5-48D5-A709-B4B0717C015F}" type="slidenum">
              <a:rPr lang="it-CH" altLang="it-CH"/>
              <a:pPr>
                <a:defRPr/>
              </a:pPr>
              <a:t>‹N›</a:t>
            </a:fld>
            <a:endParaRPr lang="it-CH" altLang="it-CH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Aft>
                <a:spcPct val="0"/>
              </a:spcAft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 altLang="it-CH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ct val="0"/>
              </a:spcAft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it-IT" altLang="it-CH" dirty="0"/>
              <a:t>Canicola</a:t>
            </a:r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CH" noProof="0"/>
              <a:t>Fare clic per modificare gli stili del testo dello schema</a:t>
            </a:r>
          </a:p>
          <a:p>
            <a:pPr lvl="1"/>
            <a:r>
              <a:rPr lang="it-IT" altLang="it-CH" noProof="0"/>
              <a:t>Secondo livello</a:t>
            </a:r>
          </a:p>
          <a:p>
            <a:pPr lvl="2"/>
            <a:r>
              <a:rPr lang="it-IT" altLang="it-CH" noProof="0"/>
              <a:t>Terzo livello</a:t>
            </a:r>
          </a:p>
          <a:p>
            <a:pPr lvl="3"/>
            <a:r>
              <a:rPr lang="it-IT" altLang="it-CH" noProof="0"/>
              <a:t>Quarto livello</a:t>
            </a:r>
          </a:p>
          <a:p>
            <a:pPr lvl="4"/>
            <a:r>
              <a:rPr lang="it-IT" altLang="it-CH" noProof="0"/>
              <a:t>Quinto livello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Aft>
                <a:spcPct val="0"/>
              </a:spcAft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 altLang="it-CH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ct val="0"/>
              </a:spcAft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fld id="{1815BB53-017C-42DD-9677-4996FB6E2C06}" type="slidenum">
              <a:rPr lang="it-IT" altLang="it-CH"/>
              <a:pPr>
                <a:defRPr/>
              </a:pPr>
              <a:t>‹N›</a:t>
            </a:fld>
            <a:endParaRPr lang="it-IT" altLang="it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7AEEC-3E70-45E9-98FE-9EF708085335}" type="slidenum">
              <a:rPr lang="it-IT" altLang="it-CH" smtClean="0"/>
              <a:pPr/>
              <a:t>2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29189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CH" altLang="it-CH">
              <a:latin typeface="Arial" panose="020B0604020202020204" pitchFamily="34" charset="0"/>
            </a:endParaRPr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fld id="{2AB95099-86E7-4D2C-8A79-88DC962C34C8}" type="slidenum">
              <a:rPr lang="it-IT" altLang="it-CH"/>
              <a:pPr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it-IT" altLang="it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CH" altLang="it-CH">
              <a:latin typeface="Arial" panose="020B0604020202020204" pitchFamily="34" charset="0"/>
            </a:endParaRPr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fld id="{2AB95099-86E7-4D2C-8A79-88DC962C34C8}" type="slidenum">
              <a:rPr lang="it-IT" altLang="it-CH"/>
              <a:pPr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61066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CH" altLang="it-CH">
              <a:latin typeface="Arial" panose="020B0604020202020204" pitchFamily="34" charset="0"/>
            </a:endParaRPr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fld id="{2AB95099-86E7-4D2C-8A79-88DC962C34C8}" type="slidenum">
              <a:rPr lang="it-IT" altLang="it-CH"/>
              <a:pPr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44541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131590"/>
            <a:ext cx="7920000" cy="3600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it-CH" dirty="0"/>
          </a:p>
        </p:txBody>
      </p:sp>
      <p:sp>
        <p:nvSpPr>
          <p:cNvPr id="6" name="Rectangle 15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83568" y="339502"/>
            <a:ext cx="8208912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it-IT" altLang="it-CH" dirty="0"/>
              <a:t>Titolo dell’argomento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684213" y="123825"/>
            <a:ext cx="6840115" cy="215677"/>
          </a:xfrm>
        </p:spPr>
        <p:txBody>
          <a:bodyPr tIns="0" bIns="0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it-CH" sz="1100" b="0" kern="0" baseline="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921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131590"/>
            <a:ext cx="7920000" cy="3600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it-CH" dirty="0"/>
          </a:p>
        </p:txBody>
      </p:sp>
      <p:sp>
        <p:nvSpPr>
          <p:cNvPr id="6" name="Rectangle 15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83568" y="339502"/>
            <a:ext cx="8208912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it-IT" altLang="it-CH" dirty="0"/>
              <a:t>Titolo dell’argomento</a:t>
            </a:r>
          </a:p>
        </p:txBody>
      </p:sp>
    </p:spTree>
    <p:extLst>
      <p:ext uri="{BB962C8B-B14F-4D97-AF65-F5344CB8AC3E}">
        <p14:creationId xmlns:p14="http://schemas.microsoft.com/office/powerpoint/2010/main" val="9471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  <a:endParaRPr lang="it-CH" dirty="0"/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683568" y="1131590"/>
            <a:ext cx="7920000" cy="3600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59604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83618" y="925810"/>
            <a:ext cx="7920000" cy="337413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CH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3618" y="4546798"/>
            <a:ext cx="7920830" cy="2572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Rectangle 15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83568" y="339502"/>
            <a:ext cx="8208912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it-IT" altLang="it-CH" dirty="0"/>
              <a:t>Titolo dell’argomento</a:t>
            </a:r>
          </a:p>
        </p:txBody>
      </p:sp>
    </p:spTree>
    <p:extLst>
      <p:ext uri="{BB962C8B-B14F-4D97-AF65-F5344CB8AC3E}">
        <p14:creationId xmlns:p14="http://schemas.microsoft.com/office/powerpoint/2010/main" val="31497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8" y="1151335"/>
            <a:ext cx="38884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3568" y="1631156"/>
            <a:ext cx="3888431" cy="3100834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630238" indent="0">
              <a:buFontTx/>
              <a:buNone/>
              <a:defRPr sz="2000"/>
            </a:lvl2pPr>
            <a:lvl3pPr marL="1079500" indent="0">
              <a:buFontTx/>
              <a:buNone/>
              <a:defRPr sz="2000"/>
            </a:lvl3pPr>
            <a:lvl4pPr marL="1401763" indent="0">
              <a:buFontTx/>
              <a:buNone/>
              <a:defRPr sz="2000"/>
            </a:lvl4pPr>
            <a:lvl5pPr marL="1758950" indent="0">
              <a:buFontTx/>
              <a:buNone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it-CH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88024" y="1151335"/>
            <a:ext cx="3888000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88023" y="1631156"/>
            <a:ext cx="3888000" cy="3100834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630238" indent="0">
              <a:buFontTx/>
              <a:buNone/>
              <a:defRPr sz="2000"/>
            </a:lvl2pPr>
            <a:lvl3pPr marL="1079500" indent="0">
              <a:buFontTx/>
              <a:buNone/>
              <a:defRPr sz="2000"/>
            </a:lvl3pPr>
            <a:lvl4pPr marL="1401763" indent="0">
              <a:buFontTx/>
              <a:buNone/>
              <a:defRPr sz="2000"/>
            </a:lvl4pPr>
            <a:lvl5pPr marL="1758950" indent="0">
              <a:buFontTx/>
              <a:buNone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it-CH" dirty="0"/>
          </a:p>
        </p:txBody>
      </p:sp>
      <p:sp>
        <p:nvSpPr>
          <p:cNvPr id="9" name="Rectangle 15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83568" y="339502"/>
            <a:ext cx="8208912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it-IT" altLang="it-CH" dirty="0"/>
              <a:t>Titolo dell’argomento</a:t>
            </a:r>
          </a:p>
        </p:txBody>
      </p:sp>
    </p:spTree>
    <p:extLst>
      <p:ext uri="{BB962C8B-B14F-4D97-AF65-F5344CB8AC3E}">
        <p14:creationId xmlns:p14="http://schemas.microsoft.com/office/powerpoint/2010/main" val="3856722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83568" y="339502"/>
            <a:ext cx="7920038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it-IT" altLang="it-CH" dirty="0"/>
              <a:t>Titolo dell’argomento</a:t>
            </a:r>
          </a:p>
        </p:txBody>
      </p:sp>
    </p:spTree>
    <p:extLst>
      <p:ext uri="{BB962C8B-B14F-4D97-AF65-F5344CB8AC3E}">
        <p14:creationId xmlns:p14="http://schemas.microsoft.com/office/powerpoint/2010/main" val="1933623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18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iniz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 ticin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41288"/>
            <a:ext cx="19796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>
            <a:spLocks noChangeArrowheads="1"/>
          </p:cNvSpPr>
          <p:nvPr userDrawn="1"/>
        </p:nvSpPr>
        <p:spPr bwMode="auto">
          <a:xfrm>
            <a:off x="1692275" y="3867150"/>
            <a:ext cx="431958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it-CH" altLang="it-CH" sz="1000" dirty="0">
                <a:solidFill>
                  <a:srgbClr val="000000"/>
                </a:solidFill>
              </a:rPr>
              <a:t>Repubblica e Cantone Ticino</a:t>
            </a:r>
          </a:p>
        </p:txBody>
      </p:sp>
      <p:sp>
        <p:nvSpPr>
          <p:cNvPr id="11267" name="Sottotieolo"/>
          <p:cNvSpPr>
            <a:spLocks noGrp="1" noChangeArrowheads="1"/>
          </p:cNvSpPr>
          <p:nvPr>
            <p:ph type="subTitle" idx="1"/>
          </p:nvPr>
        </p:nvSpPr>
        <p:spPr>
          <a:xfrm>
            <a:off x="1691680" y="2283718"/>
            <a:ext cx="6840760" cy="36004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>
            <a:lvl1pPr marL="0" indent="0">
              <a:spcAft>
                <a:spcPts val="0"/>
              </a:spcAft>
              <a:buFont typeface="Wingdings" pitchFamily="2" charset="2"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altLang="it-CH" noProof="0"/>
              <a:t>Fare clic per modificare lo stile del sottotitolo dello schema</a:t>
            </a:r>
            <a:endParaRPr lang="it-IT" altLang="it-CH" noProof="0" dirty="0"/>
          </a:p>
        </p:txBody>
      </p:sp>
      <p:sp>
        <p:nvSpPr>
          <p:cNvPr id="16" name="Titolo"/>
          <p:cNvSpPr>
            <a:spLocks noGrp="1"/>
          </p:cNvSpPr>
          <p:nvPr>
            <p:ph type="title"/>
          </p:nvPr>
        </p:nvSpPr>
        <p:spPr>
          <a:xfrm>
            <a:off x="1691680" y="1692000"/>
            <a:ext cx="6840760" cy="5917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spc="-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it-CH" dirty="0"/>
          </a:p>
        </p:txBody>
      </p:sp>
      <p:sp>
        <p:nvSpPr>
          <p:cNvPr id="29" name="Segnaposto testo 2"/>
          <p:cNvSpPr>
            <a:spLocks noGrp="1"/>
          </p:cNvSpPr>
          <p:nvPr>
            <p:ph type="body" idx="10"/>
          </p:nvPr>
        </p:nvSpPr>
        <p:spPr>
          <a:xfrm>
            <a:off x="1691680" y="3291830"/>
            <a:ext cx="4320480" cy="18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1" name="Segnaposto testo 3"/>
          <p:cNvSpPr>
            <a:spLocks noGrp="1"/>
          </p:cNvSpPr>
          <p:nvPr>
            <p:ph type="body" sz="half" idx="2"/>
          </p:nvPr>
        </p:nvSpPr>
        <p:spPr>
          <a:xfrm>
            <a:off x="1691680" y="3507854"/>
            <a:ext cx="4320480" cy="18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2" name="Segnaposto testo 2"/>
          <p:cNvSpPr>
            <a:spLocks noGrp="1"/>
          </p:cNvSpPr>
          <p:nvPr>
            <p:ph type="body" idx="11"/>
          </p:nvPr>
        </p:nvSpPr>
        <p:spPr>
          <a:xfrm>
            <a:off x="1691680" y="4011910"/>
            <a:ext cx="4320480" cy="432048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0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6" name="Segnaposto immagine 2"/>
          <p:cNvSpPr>
            <a:spLocks noGrp="1"/>
          </p:cNvSpPr>
          <p:nvPr>
            <p:ph type="pic" idx="13"/>
          </p:nvPr>
        </p:nvSpPr>
        <p:spPr>
          <a:xfrm>
            <a:off x="7236296" y="3075806"/>
            <a:ext cx="1368016" cy="1368016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1822893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relatore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fxse008\Desktop\fermo-immagine16-9_orsolin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71450"/>
            <a:ext cx="9753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 ticin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8"/>
            <a:ext cx="19796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Sottotieolo"/>
          <p:cNvSpPr>
            <a:spLocks noGrp="1" noChangeArrowheads="1"/>
          </p:cNvSpPr>
          <p:nvPr>
            <p:ph type="subTitle" idx="1"/>
          </p:nvPr>
        </p:nvSpPr>
        <p:spPr>
          <a:xfrm>
            <a:off x="1691680" y="2283718"/>
            <a:ext cx="6840760" cy="36004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>
            <a:lvl1pPr marL="0" indent="0">
              <a:spcAft>
                <a:spcPts val="0"/>
              </a:spcAft>
              <a:buFont typeface="Wingdings" pitchFamily="2" charset="2"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altLang="it-CH" noProof="0" dirty="0"/>
              <a:t>Fare clic per modificare lo stile del sottotitolo dello schema</a:t>
            </a:r>
          </a:p>
        </p:txBody>
      </p:sp>
      <p:sp>
        <p:nvSpPr>
          <p:cNvPr id="16" name="Titolo"/>
          <p:cNvSpPr>
            <a:spLocks noGrp="1"/>
          </p:cNvSpPr>
          <p:nvPr>
            <p:ph type="title"/>
          </p:nvPr>
        </p:nvSpPr>
        <p:spPr>
          <a:xfrm>
            <a:off x="1691680" y="1692000"/>
            <a:ext cx="6840760" cy="5917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spc="-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it-CH" dirty="0"/>
          </a:p>
        </p:txBody>
      </p:sp>
      <p:sp>
        <p:nvSpPr>
          <p:cNvPr id="36" name="Segnaposto immagine 2"/>
          <p:cNvSpPr>
            <a:spLocks noGrp="1"/>
          </p:cNvSpPr>
          <p:nvPr>
            <p:ph type="pic" idx="13"/>
          </p:nvPr>
        </p:nvSpPr>
        <p:spPr>
          <a:xfrm>
            <a:off x="7236296" y="3075806"/>
            <a:ext cx="1368016" cy="1368016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/>
              <a:t>Fare clic sull'icona per inserire un'immagine</a:t>
            </a:r>
            <a:endParaRPr lang="it-CH" noProof="0" dirty="0"/>
          </a:p>
        </p:txBody>
      </p:sp>
      <p:sp>
        <p:nvSpPr>
          <p:cNvPr id="11" name="Segnaposto testo 2"/>
          <p:cNvSpPr>
            <a:spLocks noGrp="1"/>
          </p:cNvSpPr>
          <p:nvPr>
            <p:ph type="body" idx="10"/>
          </p:nvPr>
        </p:nvSpPr>
        <p:spPr>
          <a:xfrm>
            <a:off x="1691680" y="3291830"/>
            <a:ext cx="4968552" cy="339196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6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2" name="Segnaposto testo 3"/>
          <p:cNvSpPr>
            <a:spLocks noGrp="1"/>
          </p:cNvSpPr>
          <p:nvPr>
            <p:ph type="body" sz="half" idx="2"/>
          </p:nvPr>
        </p:nvSpPr>
        <p:spPr>
          <a:xfrm>
            <a:off x="1691680" y="3507854"/>
            <a:ext cx="4320480" cy="246863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3" name="Segnaposto testo 3"/>
          <p:cNvSpPr>
            <a:spLocks noGrp="1"/>
          </p:cNvSpPr>
          <p:nvPr>
            <p:ph type="body" sz="half" idx="12"/>
          </p:nvPr>
        </p:nvSpPr>
        <p:spPr>
          <a:xfrm>
            <a:off x="1691680" y="4011910"/>
            <a:ext cx="4320480" cy="246863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000" b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10882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fxse008\Desktop\fermo-immagine16-9_orsoline_cortil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71450"/>
            <a:ext cx="9753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>
            <a:spLocks noChangeArrowheads="1"/>
          </p:cNvSpPr>
          <p:nvPr userDrawn="1"/>
        </p:nvSpPr>
        <p:spPr bwMode="auto">
          <a:xfrm>
            <a:off x="1692275" y="3867150"/>
            <a:ext cx="431958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it-CH" altLang="it-CH" sz="1000" dirty="0">
                <a:solidFill>
                  <a:srgbClr val="000000"/>
                </a:solidFill>
              </a:rPr>
              <a:t>Repubblica e Cantone Ticino</a:t>
            </a:r>
          </a:p>
        </p:txBody>
      </p:sp>
      <p:pic>
        <p:nvPicPr>
          <p:cNvPr id="8" name="Picture 5" descr="C:\Users\FXSE008\Desktop\TI-bianc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342106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olo"/>
          <p:cNvSpPr>
            <a:spLocks noGrp="1"/>
          </p:cNvSpPr>
          <p:nvPr>
            <p:ph type="title"/>
          </p:nvPr>
        </p:nvSpPr>
        <p:spPr>
          <a:xfrm>
            <a:off x="1691680" y="1692000"/>
            <a:ext cx="6840760" cy="5917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spc="-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it-CH" dirty="0"/>
          </a:p>
        </p:txBody>
      </p:sp>
      <p:sp>
        <p:nvSpPr>
          <p:cNvPr id="29" name="Segnaposto testo 2"/>
          <p:cNvSpPr>
            <a:spLocks noGrp="1"/>
          </p:cNvSpPr>
          <p:nvPr>
            <p:ph type="body" idx="10"/>
          </p:nvPr>
        </p:nvSpPr>
        <p:spPr>
          <a:xfrm>
            <a:off x="1691680" y="2571750"/>
            <a:ext cx="4320480" cy="18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0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1" name="Segnaposto testo 3"/>
          <p:cNvSpPr>
            <a:spLocks noGrp="1"/>
          </p:cNvSpPr>
          <p:nvPr>
            <p:ph type="body" sz="half" idx="2"/>
          </p:nvPr>
        </p:nvSpPr>
        <p:spPr>
          <a:xfrm>
            <a:off x="1691680" y="2751750"/>
            <a:ext cx="4320480" cy="246863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2" name="Segnaposto testo 2"/>
          <p:cNvSpPr>
            <a:spLocks noGrp="1"/>
          </p:cNvSpPr>
          <p:nvPr>
            <p:ph type="body" idx="11"/>
          </p:nvPr>
        </p:nvSpPr>
        <p:spPr>
          <a:xfrm>
            <a:off x="1691680" y="4011910"/>
            <a:ext cx="4320480" cy="288032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0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3659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131590"/>
            <a:ext cx="7920000" cy="3600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it-CH" dirty="0"/>
          </a:p>
        </p:txBody>
      </p:sp>
      <p:sp>
        <p:nvSpPr>
          <p:cNvPr id="6" name="Rectangle 15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83568" y="339502"/>
            <a:ext cx="8208912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it-IT" altLang="it-CH" dirty="0"/>
              <a:t>Titolo dell’argomento</a:t>
            </a:r>
          </a:p>
        </p:txBody>
      </p:sp>
    </p:spTree>
    <p:extLst>
      <p:ext uri="{BB962C8B-B14F-4D97-AF65-F5344CB8AC3E}">
        <p14:creationId xmlns:p14="http://schemas.microsoft.com/office/powerpoint/2010/main" val="422975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  <a:endParaRPr lang="it-CH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684213" y="123825"/>
            <a:ext cx="6840115" cy="215677"/>
          </a:xfrm>
        </p:spPr>
        <p:txBody>
          <a:bodyPr tIns="0" bIns="0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it-CH" sz="1100" b="0" kern="0" baseline="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683568" y="1131590"/>
            <a:ext cx="7920000" cy="3600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932560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  <a:endParaRPr lang="it-CH" dirty="0"/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683568" y="1131590"/>
            <a:ext cx="7920000" cy="3600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3637399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83618" y="925810"/>
            <a:ext cx="7920000" cy="337413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CH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3618" y="4546798"/>
            <a:ext cx="7920830" cy="2572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Rectangle 15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83568" y="339502"/>
            <a:ext cx="8208912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it-IT" altLang="it-CH" dirty="0"/>
              <a:t>Titolo dell’argomento</a:t>
            </a:r>
          </a:p>
        </p:txBody>
      </p:sp>
    </p:spTree>
    <p:extLst>
      <p:ext uri="{BB962C8B-B14F-4D97-AF65-F5344CB8AC3E}">
        <p14:creationId xmlns:p14="http://schemas.microsoft.com/office/powerpoint/2010/main" val="1409129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8" y="1151335"/>
            <a:ext cx="38884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3568" y="1631156"/>
            <a:ext cx="3888431" cy="3100834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630238" indent="0">
              <a:buFontTx/>
              <a:buNone/>
              <a:defRPr sz="2000"/>
            </a:lvl2pPr>
            <a:lvl3pPr marL="1079500" indent="0">
              <a:buFontTx/>
              <a:buNone/>
              <a:defRPr sz="2000"/>
            </a:lvl3pPr>
            <a:lvl4pPr marL="1401763" indent="0">
              <a:buFontTx/>
              <a:buNone/>
              <a:defRPr sz="2000"/>
            </a:lvl4pPr>
            <a:lvl5pPr marL="1758950" indent="0">
              <a:buFontTx/>
              <a:buNone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it-CH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88024" y="1151335"/>
            <a:ext cx="3888000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88023" y="1631156"/>
            <a:ext cx="3888000" cy="3100834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630238" indent="0">
              <a:buFontTx/>
              <a:buNone/>
              <a:defRPr sz="2000"/>
            </a:lvl2pPr>
            <a:lvl3pPr marL="1079500" indent="0">
              <a:buFontTx/>
              <a:buNone/>
              <a:defRPr sz="2000"/>
            </a:lvl3pPr>
            <a:lvl4pPr marL="1401763" indent="0">
              <a:buFontTx/>
              <a:buNone/>
              <a:defRPr sz="2000"/>
            </a:lvl4pPr>
            <a:lvl5pPr marL="1758950" indent="0">
              <a:buFontTx/>
              <a:buNone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it-CH" dirty="0"/>
          </a:p>
        </p:txBody>
      </p:sp>
      <p:sp>
        <p:nvSpPr>
          <p:cNvPr id="9" name="Rectangle 15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83568" y="339502"/>
            <a:ext cx="8208912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it-IT" altLang="it-CH" dirty="0"/>
              <a:t>Titolo dell’argomento</a:t>
            </a:r>
          </a:p>
        </p:txBody>
      </p:sp>
    </p:spTree>
    <p:extLst>
      <p:ext uri="{BB962C8B-B14F-4D97-AF65-F5344CB8AC3E}">
        <p14:creationId xmlns:p14="http://schemas.microsoft.com/office/powerpoint/2010/main" val="615476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83568" y="339502"/>
            <a:ext cx="7920038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it-IT" altLang="it-CH" dirty="0"/>
              <a:t>Titolo dell’argomento</a:t>
            </a:r>
          </a:p>
        </p:txBody>
      </p:sp>
    </p:spTree>
    <p:extLst>
      <p:ext uri="{BB962C8B-B14F-4D97-AF65-F5344CB8AC3E}">
        <p14:creationId xmlns:p14="http://schemas.microsoft.com/office/powerpoint/2010/main" val="3575944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702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iniz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 ticin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41288"/>
            <a:ext cx="19796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>
            <a:spLocks noChangeArrowheads="1"/>
          </p:cNvSpPr>
          <p:nvPr userDrawn="1"/>
        </p:nvSpPr>
        <p:spPr bwMode="auto">
          <a:xfrm>
            <a:off x="1692275" y="3867150"/>
            <a:ext cx="431958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it-CH" altLang="it-CH" sz="1000" dirty="0">
                <a:solidFill>
                  <a:srgbClr val="000000"/>
                </a:solidFill>
              </a:rPr>
              <a:t>Repubblica e Cantone Ticino</a:t>
            </a:r>
          </a:p>
        </p:txBody>
      </p:sp>
      <p:sp>
        <p:nvSpPr>
          <p:cNvPr id="11267" name="Sottotieolo"/>
          <p:cNvSpPr>
            <a:spLocks noGrp="1" noChangeArrowheads="1"/>
          </p:cNvSpPr>
          <p:nvPr>
            <p:ph type="subTitle" idx="1"/>
          </p:nvPr>
        </p:nvSpPr>
        <p:spPr>
          <a:xfrm>
            <a:off x="1691680" y="2283718"/>
            <a:ext cx="6840760" cy="36004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>
            <a:lvl1pPr marL="0" indent="0">
              <a:spcAft>
                <a:spcPts val="0"/>
              </a:spcAft>
              <a:buFont typeface="Wingdings" pitchFamily="2" charset="2"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altLang="it-CH" noProof="0"/>
              <a:t>Fare clic per modificare lo stile del sottotitolo dello schema</a:t>
            </a:r>
            <a:endParaRPr lang="it-IT" altLang="it-CH" noProof="0" dirty="0"/>
          </a:p>
        </p:txBody>
      </p:sp>
      <p:sp>
        <p:nvSpPr>
          <p:cNvPr id="16" name="Titolo"/>
          <p:cNvSpPr>
            <a:spLocks noGrp="1"/>
          </p:cNvSpPr>
          <p:nvPr>
            <p:ph type="title"/>
          </p:nvPr>
        </p:nvSpPr>
        <p:spPr>
          <a:xfrm>
            <a:off x="1691680" y="1692000"/>
            <a:ext cx="6840760" cy="5917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spc="-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it-CH" dirty="0"/>
          </a:p>
        </p:txBody>
      </p:sp>
      <p:sp>
        <p:nvSpPr>
          <p:cNvPr id="29" name="Segnaposto testo 2"/>
          <p:cNvSpPr>
            <a:spLocks noGrp="1"/>
          </p:cNvSpPr>
          <p:nvPr>
            <p:ph type="body" idx="10"/>
          </p:nvPr>
        </p:nvSpPr>
        <p:spPr>
          <a:xfrm>
            <a:off x="1691680" y="3291830"/>
            <a:ext cx="4320480" cy="18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1" name="Segnaposto testo 3"/>
          <p:cNvSpPr>
            <a:spLocks noGrp="1"/>
          </p:cNvSpPr>
          <p:nvPr>
            <p:ph type="body" sz="half" idx="2"/>
          </p:nvPr>
        </p:nvSpPr>
        <p:spPr>
          <a:xfrm>
            <a:off x="1691680" y="3507854"/>
            <a:ext cx="4320480" cy="18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2" name="Segnaposto testo 2"/>
          <p:cNvSpPr>
            <a:spLocks noGrp="1"/>
          </p:cNvSpPr>
          <p:nvPr>
            <p:ph type="body" idx="11"/>
          </p:nvPr>
        </p:nvSpPr>
        <p:spPr>
          <a:xfrm>
            <a:off x="1691680" y="4011910"/>
            <a:ext cx="4320480" cy="432048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0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6" name="Segnaposto immagine 2"/>
          <p:cNvSpPr>
            <a:spLocks noGrp="1"/>
          </p:cNvSpPr>
          <p:nvPr>
            <p:ph type="pic" idx="13"/>
          </p:nvPr>
        </p:nvSpPr>
        <p:spPr>
          <a:xfrm>
            <a:off x="7236296" y="3075806"/>
            <a:ext cx="1368016" cy="1368016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40242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relatore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fxse008\Desktop\fermo-immagine16-9_orsolin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71450"/>
            <a:ext cx="9753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 ticin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8"/>
            <a:ext cx="19796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Sottotieolo"/>
          <p:cNvSpPr>
            <a:spLocks noGrp="1" noChangeArrowheads="1"/>
          </p:cNvSpPr>
          <p:nvPr>
            <p:ph type="subTitle" idx="1"/>
          </p:nvPr>
        </p:nvSpPr>
        <p:spPr>
          <a:xfrm>
            <a:off x="1691680" y="2283718"/>
            <a:ext cx="6840760" cy="36004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>
            <a:lvl1pPr marL="0" indent="0">
              <a:spcAft>
                <a:spcPts val="0"/>
              </a:spcAft>
              <a:buFont typeface="Wingdings" pitchFamily="2" charset="2"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altLang="it-CH" noProof="0" dirty="0"/>
              <a:t>Fare clic per modificare lo stile del sottotitolo dello schema</a:t>
            </a:r>
          </a:p>
        </p:txBody>
      </p:sp>
      <p:sp>
        <p:nvSpPr>
          <p:cNvPr id="16" name="Titolo"/>
          <p:cNvSpPr>
            <a:spLocks noGrp="1"/>
          </p:cNvSpPr>
          <p:nvPr>
            <p:ph type="title"/>
          </p:nvPr>
        </p:nvSpPr>
        <p:spPr>
          <a:xfrm>
            <a:off x="1691680" y="1692000"/>
            <a:ext cx="6840760" cy="5917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spc="-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it-CH" dirty="0"/>
          </a:p>
        </p:txBody>
      </p:sp>
      <p:sp>
        <p:nvSpPr>
          <p:cNvPr id="36" name="Segnaposto immagine 2"/>
          <p:cNvSpPr>
            <a:spLocks noGrp="1"/>
          </p:cNvSpPr>
          <p:nvPr>
            <p:ph type="pic" idx="13"/>
          </p:nvPr>
        </p:nvSpPr>
        <p:spPr>
          <a:xfrm>
            <a:off x="7236296" y="3075806"/>
            <a:ext cx="1368016" cy="1368016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/>
              <a:t>Fare clic sull'icona per inserire un'immagine</a:t>
            </a:r>
            <a:endParaRPr lang="it-CH" noProof="0" dirty="0"/>
          </a:p>
        </p:txBody>
      </p:sp>
      <p:sp>
        <p:nvSpPr>
          <p:cNvPr id="11" name="Segnaposto testo 2"/>
          <p:cNvSpPr>
            <a:spLocks noGrp="1"/>
          </p:cNvSpPr>
          <p:nvPr>
            <p:ph type="body" idx="10"/>
          </p:nvPr>
        </p:nvSpPr>
        <p:spPr>
          <a:xfrm>
            <a:off x="1691680" y="3291830"/>
            <a:ext cx="4968552" cy="339196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6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2" name="Segnaposto testo 3"/>
          <p:cNvSpPr>
            <a:spLocks noGrp="1"/>
          </p:cNvSpPr>
          <p:nvPr>
            <p:ph type="body" sz="half" idx="2"/>
          </p:nvPr>
        </p:nvSpPr>
        <p:spPr>
          <a:xfrm>
            <a:off x="1691680" y="3507854"/>
            <a:ext cx="4320480" cy="246863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3" name="Segnaposto testo 3"/>
          <p:cNvSpPr>
            <a:spLocks noGrp="1"/>
          </p:cNvSpPr>
          <p:nvPr>
            <p:ph type="body" sz="half" idx="12"/>
          </p:nvPr>
        </p:nvSpPr>
        <p:spPr>
          <a:xfrm>
            <a:off x="1691680" y="4011910"/>
            <a:ext cx="4320480" cy="246863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000" b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95711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fxse008\Desktop\fermo-immagine16-9_orsoline_cortil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71450"/>
            <a:ext cx="9753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>
            <a:spLocks noChangeArrowheads="1"/>
          </p:cNvSpPr>
          <p:nvPr userDrawn="1"/>
        </p:nvSpPr>
        <p:spPr bwMode="auto">
          <a:xfrm>
            <a:off x="1692275" y="3867150"/>
            <a:ext cx="431958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it-CH" altLang="it-CH" sz="1000" dirty="0">
                <a:solidFill>
                  <a:srgbClr val="000000"/>
                </a:solidFill>
              </a:rPr>
              <a:t>Repubblica e Cantone Ticino</a:t>
            </a:r>
          </a:p>
        </p:txBody>
      </p:sp>
      <p:pic>
        <p:nvPicPr>
          <p:cNvPr id="8" name="Picture 5" descr="C:\Users\FXSE008\Desktop\TI-bianc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342106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olo"/>
          <p:cNvSpPr>
            <a:spLocks noGrp="1"/>
          </p:cNvSpPr>
          <p:nvPr>
            <p:ph type="title"/>
          </p:nvPr>
        </p:nvSpPr>
        <p:spPr>
          <a:xfrm>
            <a:off x="1691680" y="1692000"/>
            <a:ext cx="6840760" cy="5917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spc="-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it-CH" dirty="0"/>
          </a:p>
        </p:txBody>
      </p:sp>
      <p:sp>
        <p:nvSpPr>
          <p:cNvPr id="29" name="Segnaposto testo 2"/>
          <p:cNvSpPr>
            <a:spLocks noGrp="1"/>
          </p:cNvSpPr>
          <p:nvPr>
            <p:ph type="body" idx="10"/>
          </p:nvPr>
        </p:nvSpPr>
        <p:spPr>
          <a:xfrm>
            <a:off x="1691680" y="2571750"/>
            <a:ext cx="4320480" cy="18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0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1" name="Segnaposto testo 3"/>
          <p:cNvSpPr>
            <a:spLocks noGrp="1"/>
          </p:cNvSpPr>
          <p:nvPr>
            <p:ph type="body" sz="half" idx="2"/>
          </p:nvPr>
        </p:nvSpPr>
        <p:spPr>
          <a:xfrm>
            <a:off x="1691680" y="2751750"/>
            <a:ext cx="4320480" cy="246863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2" name="Segnaposto testo 2"/>
          <p:cNvSpPr>
            <a:spLocks noGrp="1"/>
          </p:cNvSpPr>
          <p:nvPr>
            <p:ph type="body" idx="11"/>
          </p:nvPr>
        </p:nvSpPr>
        <p:spPr>
          <a:xfrm>
            <a:off x="1691680" y="4011910"/>
            <a:ext cx="4320480" cy="288032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0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097657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"/>
          <p:cNvSpPr>
            <a:spLocks noGrp="1"/>
          </p:cNvSpPr>
          <p:nvPr>
            <p:ph type="sldNum" sz="quarter" idx="10"/>
          </p:nvPr>
        </p:nvSpPr>
        <p:spPr>
          <a:xfrm>
            <a:off x="6553200" y="4802188"/>
            <a:ext cx="2133600" cy="2063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Aft>
                <a:spcPct val="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buNone/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39F9A96-FF01-47B1-887C-DA9B21BE3370}" type="slidenum">
              <a:rPr lang="it-IT" altLang="it-CH"/>
              <a:pPr>
                <a:defRPr/>
              </a:pPr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141523553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83618" y="925810"/>
            <a:ext cx="7920000" cy="337413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CH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3568" y="4429048"/>
            <a:ext cx="7920830" cy="2572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Rectangle 15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83568" y="339502"/>
            <a:ext cx="8208912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it-IT" altLang="it-CH" dirty="0"/>
              <a:t>Titolo dell’argomento</a:t>
            </a:r>
          </a:p>
        </p:txBody>
      </p:sp>
      <p:sp>
        <p:nvSpPr>
          <p:cNvPr id="6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684213" y="123825"/>
            <a:ext cx="6840115" cy="215677"/>
          </a:xfrm>
        </p:spPr>
        <p:txBody>
          <a:bodyPr tIns="0" bIns="0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it-CH" sz="1100" b="0" kern="0" baseline="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1454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83618" y="925810"/>
            <a:ext cx="7920000" cy="337413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CH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3618" y="4546798"/>
            <a:ext cx="7920830" cy="2572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Rectangle 15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83568" y="339502"/>
            <a:ext cx="8208912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it-IT" altLang="it-CH" dirty="0"/>
              <a:t>Titolo dell’argomento</a:t>
            </a:r>
          </a:p>
        </p:txBody>
      </p:sp>
      <p:sp>
        <p:nvSpPr>
          <p:cNvPr id="6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684213" y="123825"/>
            <a:ext cx="6840115" cy="215677"/>
          </a:xfrm>
        </p:spPr>
        <p:txBody>
          <a:bodyPr tIns="0" bIns="0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it-CH" sz="1100" b="0" kern="0" baseline="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44013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  <a:endParaRPr lang="it-CH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684213" y="123825"/>
            <a:ext cx="6840115" cy="215677"/>
          </a:xfrm>
        </p:spPr>
        <p:txBody>
          <a:bodyPr tIns="0" bIns="0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it-CH" sz="1100" b="0" kern="0" baseline="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683568" y="1131590"/>
            <a:ext cx="7920000" cy="3600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2957630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131590"/>
            <a:ext cx="7920000" cy="3600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it-CH" dirty="0"/>
          </a:p>
        </p:txBody>
      </p:sp>
      <p:sp>
        <p:nvSpPr>
          <p:cNvPr id="6" name="Rectangle 15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83568" y="339502"/>
            <a:ext cx="8208912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it-IT" altLang="it-CH" dirty="0"/>
              <a:t>Titolo dell’argomento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684213" y="123825"/>
            <a:ext cx="6840115" cy="215677"/>
          </a:xfrm>
        </p:spPr>
        <p:txBody>
          <a:bodyPr tIns="0" bIns="0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it-CH" sz="1100" b="0" kern="0" baseline="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362499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11377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8" y="1151335"/>
            <a:ext cx="38884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3568" y="1631156"/>
            <a:ext cx="3888431" cy="3100834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630238" indent="0">
              <a:buFontTx/>
              <a:buNone/>
              <a:defRPr sz="2000"/>
            </a:lvl2pPr>
            <a:lvl3pPr marL="1079500" indent="0">
              <a:buFontTx/>
              <a:buNone/>
              <a:defRPr sz="2000"/>
            </a:lvl3pPr>
            <a:lvl4pPr marL="1401763" indent="0">
              <a:buFontTx/>
              <a:buNone/>
              <a:defRPr sz="2000"/>
            </a:lvl4pPr>
            <a:lvl5pPr marL="1758950" indent="0">
              <a:buFontTx/>
              <a:buNone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it-CH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88024" y="1151335"/>
            <a:ext cx="3888000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88023" y="1631156"/>
            <a:ext cx="3888000" cy="3100834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630238" indent="0">
              <a:buFontTx/>
              <a:buNone/>
              <a:defRPr sz="2000"/>
            </a:lvl2pPr>
            <a:lvl3pPr marL="1079500" indent="0">
              <a:buFontTx/>
              <a:buNone/>
              <a:defRPr sz="2000"/>
            </a:lvl3pPr>
            <a:lvl4pPr marL="1401763" indent="0">
              <a:buFontTx/>
              <a:buNone/>
              <a:defRPr sz="2000"/>
            </a:lvl4pPr>
            <a:lvl5pPr marL="1758950" indent="0">
              <a:buFontTx/>
              <a:buNone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it-CH" dirty="0"/>
          </a:p>
        </p:txBody>
      </p:sp>
      <p:sp>
        <p:nvSpPr>
          <p:cNvPr id="9" name="Rectangle 15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83568" y="339502"/>
            <a:ext cx="8208912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it-IT" altLang="it-CH" dirty="0"/>
              <a:t>Titolo dell’argomento</a:t>
            </a:r>
          </a:p>
        </p:txBody>
      </p:sp>
      <p:sp>
        <p:nvSpPr>
          <p:cNvPr id="7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684213" y="123825"/>
            <a:ext cx="6840115" cy="215677"/>
          </a:xfrm>
        </p:spPr>
        <p:txBody>
          <a:bodyPr tIns="0" bIns="0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it-CH" sz="1100" b="0" kern="0" baseline="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59450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83568" y="339502"/>
            <a:ext cx="7920038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it-IT" altLang="it-CH" dirty="0"/>
              <a:t>Titolo dell’argomento</a:t>
            </a:r>
          </a:p>
        </p:txBody>
      </p:sp>
      <p:sp>
        <p:nvSpPr>
          <p:cNvPr id="4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684213" y="123825"/>
            <a:ext cx="6840115" cy="215677"/>
          </a:xfrm>
        </p:spPr>
        <p:txBody>
          <a:bodyPr tIns="0" bIns="0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it-CH" sz="1100" b="0" kern="0" baseline="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3808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77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iniz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 ticin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41288"/>
            <a:ext cx="19796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>
            <a:spLocks noChangeArrowheads="1"/>
          </p:cNvSpPr>
          <p:nvPr userDrawn="1"/>
        </p:nvSpPr>
        <p:spPr bwMode="auto">
          <a:xfrm>
            <a:off x="1692275" y="3867150"/>
            <a:ext cx="431958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it-CH" altLang="it-CH" sz="1000" dirty="0"/>
              <a:t>Repubblica e Cantone Ticino</a:t>
            </a:r>
          </a:p>
        </p:txBody>
      </p:sp>
      <p:sp>
        <p:nvSpPr>
          <p:cNvPr id="11267" name="Sottotieolo"/>
          <p:cNvSpPr>
            <a:spLocks noGrp="1" noChangeArrowheads="1"/>
          </p:cNvSpPr>
          <p:nvPr>
            <p:ph type="subTitle" idx="1"/>
          </p:nvPr>
        </p:nvSpPr>
        <p:spPr>
          <a:xfrm>
            <a:off x="1691680" y="2283718"/>
            <a:ext cx="6840760" cy="36004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>
            <a:lvl1pPr marL="0" indent="0">
              <a:spcAft>
                <a:spcPts val="0"/>
              </a:spcAft>
              <a:buFont typeface="Wingdings" pitchFamily="2" charset="2"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altLang="it-CH" noProof="0"/>
              <a:t>Fare clic per modificare lo stile del sottotitolo dello schema</a:t>
            </a:r>
            <a:endParaRPr lang="it-IT" altLang="it-CH" noProof="0" dirty="0"/>
          </a:p>
        </p:txBody>
      </p:sp>
      <p:sp>
        <p:nvSpPr>
          <p:cNvPr id="16" name="Titolo"/>
          <p:cNvSpPr>
            <a:spLocks noGrp="1"/>
          </p:cNvSpPr>
          <p:nvPr>
            <p:ph type="title"/>
          </p:nvPr>
        </p:nvSpPr>
        <p:spPr>
          <a:xfrm>
            <a:off x="1691680" y="1692000"/>
            <a:ext cx="6840760" cy="5917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spc="-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it-CH" dirty="0"/>
          </a:p>
        </p:txBody>
      </p:sp>
      <p:sp>
        <p:nvSpPr>
          <p:cNvPr id="29" name="Segnaposto testo 2"/>
          <p:cNvSpPr>
            <a:spLocks noGrp="1"/>
          </p:cNvSpPr>
          <p:nvPr>
            <p:ph type="body" idx="10"/>
          </p:nvPr>
        </p:nvSpPr>
        <p:spPr>
          <a:xfrm>
            <a:off x="1691680" y="3291830"/>
            <a:ext cx="4320480" cy="18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1" name="Segnaposto testo 3"/>
          <p:cNvSpPr>
            <a:spLocks noGrp="1"/>
          </p:cNvSpPr>
          <p:nvPr>
            <p:ph type="body" sz="half" idx="2"/>
          </p:nvPr>
        </p:nvSpPr>
        <p:spPr>
          <a:xfrm>
            <a:off x="1691680" y="3507854"/>
            <a:ext cx="4320480" cy="18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2" name="Segnaposto testo 2"/>
          <p:cNvSpPr>
            <a:spLocks noGrp="1"/>
          </p:cNvSpPr>
          <p:nvPr>
            <p:ph type="body" idx="11"/>
          </p:nvPr>
        </p:nvSpPr>
        <p:spPr>
          <a:xfrm>
            <a:off x="1691680" y="4011910"/>
            <a:ext cx="4320480" cy="432048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0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6" name="Segnaposto immagine 2"/>
          <p:cNvSpPr>
            <a:spLocks noGrp="1"/>
          </p:cNvSpPr>
          <p:nvPr>
            <p:ph type="pic" idx="13"/>
          </p:nvPr>
        </p:nvSpPr>
        <p:spPr>
          <a:xfrm>
            <a:off x="7236296" y="3075806"/>
            <a:ext cx="1368016" cy="1368016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363096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relatore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fxse008\Desktop\fermo-immagine16-9_orsolin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71450"/>
            <a:ext cx="9753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 ticin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8"/>
            <a:ext cx="19796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Sottotieolo"/>
          <p:cNvSpPr>
            <a:spLocks noGrp="1" noChangeArrowheads="1"/>
          </p:cNvSpPr>
          <p:nvPr>
            <p:ph type="subTitle" idx="1"/>
          </p:nvPr>
        </p:nvSpPr>
        <p:spPr>
          <a:xfrm>
            <a:off x="1691680" y="2283718"/>
            <a:ext cx="6840760" cy="36004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>
            <a:lvl1pPr marL="0" indent="0">
              <a:spcAft>
                <a:spcPts val="0"/>
              </a:spcAft>
              <a:buFont typeface="Wingdings" pitchFamily="2" charset="2"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altLang="it-CH" noProof="0" dirty="0"/>
              <a:t>Fare clic per modificare lo stile del sottotitolo dello schema</a:t>
            </a:r>
          </a:p>
        </p:txBody>
      </p:sp>
      <p:sp>
        <p:nvSpPr>
          <p:cNvPr id="16" name="Titolo"/>
          <p:cNvSpPr>
            <a:spLocks noGrp="1"/>
          </p:cNvSpPr>
          <p:nvPr>
            <p:ph type="title"/>
          </p:nvPr>
        </p:nvSpPr>
        <p:spPr>
          <a:xfrm>
            <a:off x="1691680" y="1692000"/>
            <a:ext cx="6840760" cy="5917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spc="-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it-CH" dirty="0"/>
          </a:p>
        </p:txBody>
      </p:sp>
      <p:sp>
        <p:nvSpPr>
          <p:cNvPr id="36" name="Segnaposto immagine 2"/>
          <p:cNvSpPr>
            <a:spLocks noGrp="1"/>
          </p:cNvSpPr>
          <p:nvPr>
            <p:ph type="pic" idx="13"/>
          </p:nvPr>
        </p:nvSpPr>
        <p:spPr>
          <a:xfrm>
            <a:off x="7236296" y="3075806"/>
            <a:ext cx="1368016" cy="1368016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/>
              <a:t>Fare clic sull'icona per inserire un'immagine</a:t>
            </a:r>
            <a:endParaRPr lang="it-CH" noProof="0" dirty="0"/>
          </a:p>
        </p:txBody>
      </p:sp>
      <p:sp>
        <p:nvSpPr>
          <p:cNvPr id="11" name="Segnaposto testo 2"/>
          <p:cNvSpPr>
            <a:spLocks noGrp="1"/>
          </p:cNvSpPr>
          <p:nvPr>
            <p:ph type="body" idx="10"/>
          </p:nvPr>
        </p:nvSpPr>
        <p:spPr>
          <a:xfrm>
            <a:off x="1691680" y="3291830"/>
            <a:ext cx="4968552" cy="339196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6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2" name="Segnaposto testo 3"/>
          <p:cNvSpPr>
            <a:spLocks noGrp="1"/>
          </p:cNvSpPr>
          <p:nvPr>
            <p:ph type="body" sz="half" idx="2"/>
          </p:nvPr>
        </p:nvSpPr>
        <p:spPr>
          <a:xfrm>
            <a:off x="1691680" y="3507854"/>
            <a:ext cx="4320480" cy="246863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3" name="Segnaposto testo 3"/>
          <p:cNvSpPr>
            <a:spLocks noGrp="1"/>
          </p:cNvSpPr>
          <p:nvPr>
            <p:ph type="body" sz="half" idx="12"/>
          </p:nvPr>
        </p:nvSpPr>
        <p:spPr>
          <a:xfrm>
            <a:off x="1691680" y="4011910"/>
            <a:ext cx="4320480" cy="246863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000" b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7179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fxse008\Desktop\fermo-immagine16-9_orsoline_cortil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71450"/>
            <a:ext cx="9753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>
            <a:spLocks noChangeArrowheads="1"/>
          </p:cNvSpPr>
          <p:nvPr userDrawn="1"/>
        </p:nvSpPr>
        <p:spPr bwMode="auto">
          <a:xfrm>
            <a:off x="1692275" y="3867150"/>
            <a:ext cx="431958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it-CH" altLang="it-CH" sz="1000" dirty="0"/>
              <a:t>Repubblica e Cantone Ticino</a:t>
            </a:r>
          </a:p>
        </p:txBody>
      </p:sp>
      <p:pic>
        <p:nvPicPr>
          <p:cNvPr id="8" name="Picture 5" descr="C:\Users\FXSE008\Desktop\TI-bianc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342106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olo"/>
          <p:cNvSpPr>
            <a:spLocks noGrp="1"/>
          </p:cNvSpPr>
          <p:nvPr>
            <p:ph type="title"/>
          </p:nvPr>
        </p:nvSpPr>
        <p:spPr>
          <a:xfrm>
            <a:off x="1691680" y="1692000"/>
            <a:ext cx="6840760" cy="5917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spc="-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it-CH" dirty="0"/>
          </a:p>
        </p:txBody>
      </p:sp>
      <p:sp>
        <p:nvSpPr>
          <p:cNvPr id="29" name="Segnaposto testo 2"/>
          <p:cNvSpPr>
            <a:spLocks noGrp="1"/>
          </p:cNvSpPr>
          <p:nvPr>
            <p:ph type="body" idx="10"/>
          </p:nvPr>
        </p:nvSpPr>
        <p:spPr>
          <a:xfrm>
            <a:off x="1691680" y="2571750"/>
            <a:ext cx="4320480" cy="18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0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1" name="Segnaposto testo 3"/>
          <p:cNvSpPr>
            <a:spLocks noGrp="1"/>
          </p:cNvSpPr>
          <p:nvPr>
            <p:ph type="body" sz="half" idx="2"/>
          </p:nvPr>
        </p:nvSpPr>
        <p:spPr>
          <a:xfrm>
            <a:off x="1691680" y="2751750"/>
            <a:ext cx="4320480" cy="246863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2" name="Segnaposto testo 2"/>
          <p:cNvSpPr>
            <a:spLocks noGrp="1"/>
          </p:cNvSpPr>
          <p:nvPr>
            <p:ph type="body" idx="11"/>
          </p:nvPr>
        </p:nvSpPr>
        <p:spPr>
          <a:xfrm>
            <a:off x="1691680" y="4011910"/>
            <a:ext cx="4320480" cy="288032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0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432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31888"/>
            <a:ext cx="7920037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CH"/>
              <a:t>Fare clic per modificare gli stili del testo dello schema</a:t>
            </a:r>
          </a:p>
          <a:p>
            <a:pPr lvl="1"/>
            <a:r>
              <a:rPr lang="it-IT" altLang="it-CH"/>
              <a:t>Secondo livello</a:t>
            </a:r>
          </a:p>
          <a:p>
            <a:pPr lvl="2"/>
            <a:r>
              <a:rPr lang="it-IT" altLang="it-CH"/>
              <a:t>Terzo livello</a:t>
            </a:r>
          </a:p>
          <a:p>
            <a:pPr lvl="3"/>
            <a:r>
              <a:rPr lang="it-IT" altLang="it-CH"/>
              <a:t>Quarto livello</a:t>
            </a:r>
          </a:p>
          <a:p>
            <a:pPr lvl="4"/>
            <a:r>
              <a:rPr lang="it-IT" altLang="it-CH"/>
              <a:t>Quinto livello</a:t>
            </a:r>
          </a:p>
        </p:txBody>
      </p:sp>
      <p:sp>
        <p:nvSpPr>
          <p:cNvPr id="9" name="Text Box 27"/>
          <p:cNvSpPr txBox="1">
            <a:spLocks noChangeArrowheads="1"/>
          </p:cNvSpPr>
          <p:nvPr userDrawn="1"/>
        </p:nvSpPr>
        <p:spPr bwMode="auto">
          <a:xfrm>
            <a:off x="7307263" y="4803775"/>
            <a:ext cx="14414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038" rIns="0" bIns="46038">
            <a:spAutoFit/>
          </a:bodyPr>
          <a:lstStyle>
            <a:lvl1pPr marL="342900" indent="-342900"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CC3300"/>
              </a:buClr>
              <a:buSzPct val="120000"/>
              <a:buFont typeface="Wingdings" panose="05000000000000000000" pitchFamily="2" charset="2"/>
              <a:buNone/>
              <a:defRPr/>
            </a:pPr>
            <a:r>
              <a:rPr lang="it-IT" altLang="it-CH" sz="8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3" name="Rettangolo 12"/>
          <p:cNvSpPr/>
          <p:nvPr userDrawn="1"/>
        </p:nvSpPr>
        <p:spPr>
          <a:xfrm>
            <a:off x="0" y="-20638"/>
            <a:ext cx="9144000" cy="833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buNone/>
              <a:defRPr/>
            </a:pPr>
            <a:endParaRPr lang="it-CH" dirty="0">
              <a:cs typeface="Arial" panose="020B0604020202020204" pitchFamily="34" charset="0"/>
            </a:endParaRPr>
          </a:p>
        </p:txBody>
      </p:sp>
      <p:sp>
        <p:nvSpPr>
          <p:cNvPr id="1029" name="Rectangle 15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84213" y="339725"/>
            <a:ext cx="82073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CH"/>
              <a:t>Titolo dell’argomento</a:t>
            </a:r>
          </a:p>
        </p:txBody>
      </p: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5508625" y="82550"/>
            <a:ext cx="32400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038" rIns="0" bIns="46038">
            <a:spAutoFit/>
          </a:bodyPr>
          <a:lstStyle>
            <a:lvl1pPr marL="342900" indent="-342900"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r" eaLnBrk="1" hangingPunct="1">
              <a:defRPr/>
            </a:pPr>
            <a:r>
              <a:rPr lang="it-IT" altLang="it-CH" sz="7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Canicola</a:t>
            </a:r>
            <a:r>
              <a:rPr lang="it-IT" altLang="it-CH" sz="700" b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- misure</a:t>
            </a:r>
            <a:endParaRPr lang="it-IT" altLang="it-CH" sz="7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5508625" y="211138"/>
            <a:ext cx="32400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038" rIns="0" bIns="46038">
            <a:spAutoFit/>
          </a:bodyPr>
          <a:lstStyle>
            <a:lvl1pPr marL="342900" indent="-342900"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r" eaLnBrk="1" hangingPunct="1">
              <a:defRPr/>
            </a:pPr>
            <a:r>
              <a:rPr lang="it-IT" altLang="it-CH" sz="7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UMC -  SPVS</a:t>
            </a:r>
          </a:p>
        </p:txBody>
      </p:sp>
      <p:pic>
        <p:nvPicPr>
          <p:cNvPr id="1032" name="Picture 9" descr="C:\Users\fxse008\Desktop\Risorsa 1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1438"/>
            <a:ext cx="393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7263"/>
            <a:ext cx="164147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70" r:id="rId6"/>
    <p:sldLayoutId id="2147484371" r:id="rId7"/>
    <p:sldLayoutId id="2147484372" r:id="rId8"/>
    <p:sldLayoutId id="2147484373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0"/>
        </a:spcBef>
        <a:spcAft>
          <a:spcPts val="1200"/>
        </a:spcAft>
        <a:buClr>
          <a:schemeClr val="accent1"/>
        </a:buClr>
        <a:buSzPct val="100000"/>
        <a:buFont typeface="Arial" panose="020B0604020202020204" pitchFamily="34" charset="0"/>
        <a:buChar char="●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ct val="0"/>
        </a:spcBef>
        <a:spcAft>
          <a:spcPts val="1000"/>
        </a:spcAft>
        <a:buClr>
          <a:schemeClr val="accent1"/>
        </a:buClr>
        <a:buSzPct val="100000"/>
        <a:buFont typeface="Arial" panose="020B0604020202020204" pitchFamily="34" charset="0"/>
        <a:buChar char="●"/>
        <a:defRPr sz="2000">
          <a:solidFill>
            <a:schemeClr val="tx1"/>
          </a:solidFill>
          <a:latin typeface="+mn-lt"/>
        </a:defRPr>
      </a:lvl2pPr>
      <a:lvl3pPr marL="1079500" indent="-358775" algn="l" rtl="0" eaLnBrk="0" fontAlgn="base" hangingPunct="0">
        <a:spcBef>
          <a:spcPct val="0"/>
        </a:spcBef>
        <a:spcAft>
          <a:spcPct val="30000"/>
        </a:spcAft>
        <a:buClr>
          <a:schemeClr val="accent1"/>
        </a:buClr>
        <a:buFont typeface="Courier New" panose="02070309020205020404" pitchFamily="49" charset="0"/>
        <a:buChar char="o"/>
        <a:defRPr sz="1600">
          <a:solidFill>
            <a:schemeClr val="tx1"/>
          </a:solidFill>
          <a:latin typeface="+mn-lt"/>
        </a:defRPr>
      </a:lvl3pPr>
      <a:lvl4pPr marL="1439863" indent="-358775" algn="l" rtl="0" eaLnBrk="0" fontAlgn="base" hangingPunct="0">
        <a:spcBef>
          <a:spcPct val="0"/>
        </a:spcBef>
        <a:spcAft>
          <a:spcPct val="30000"/>
        </a:spcAft>
        <a:buClr>
          <a:schemeClr val="accent1"/>
        </a:buClr>
        <a:buFont typeface="Courier New" panose="02070309020205020404" pitchFamily="49" charset="0"/>
        <a:buChar char="o"/>
        <a:defRPr sz="1600">
          <a:solidFill>
            <a:schemeClr val="tx1"/>
          </a:solidFill>
          <a:latin typeface="+mn-lt"/>
        </a:defRPr>
      </a:lvl4pPr>
      <a:lvl5pPr marL="1798638" indent="-358775" algn="l" rtl="0" eaLnBrk="0" fontAlgn="base" hangingPunct="0">
        <a:spcBef>
          <a:spcPct val="0"/>
        </a:spcBef>
        <a:spcAft>
          <a:spcPct val="30000"/>
        </a:spcAft>
        <a:buClr>
          <a:schemeClr val="accent1"/>
        </a:buClr>
        <a:buFont typeface="Courier New" panose="02070309020205020404" pitchFamily="49" charset="0"/>
        <a:buChar char="o"/>
        <a:defRPr sz="1600">
          <a:solidFill>
            <a:schemeClr val="tx1"/>
          </a:solidFill>
          <a:latin typeface="+mn-lt"/>
        </a:defRPr>
      </a:lvl5pPr>
      <a:lvl6pPr marL="2393950" indent="-177800" algn="l" rtl="0" fontAlgn="base">
        <a:lnSpc>
          <a:spcPct val="90000"/>
        </a:lnSpc>
        <a:spcBef>
          <a:spcPct val="0"/>
        </a:spcBef>
        <a:spcAft>
          <a:spcPct val="30000"/>
        </a:spcAft>
        <a:buClr>
          <a:srgbClr val="CC3300"/>
        </a:buClr>
        <a:buFont typeface="Symbol" pitchFamily="18" charset="2"/>
        <a:buChar char="·"/>
        <a:defRPr sz="1200">
          <a:solidFill>
            <a:schemeClr val="tx1"/>
          </a:solidFill>
          <a:latin typeface="+mn-lt"/>
        </a:defRPr>
      </a:lvl6pPr>
      <a:lvl7pPr marL="2851150" indent="-177800" algn="l" rtl="0" fontAlgn="base">
        <a:lnSpc>
          <a:spcPct val="90000"/>
        </a:lnSpc>
        <a:spcBef>
          <a:spcPct val="0"/>
        </a:spcBef>
        <a:spcAft>
          <a:spcPct val="30000"/>
        </a:spcAft>
        <a:buClr>
          <a:srgbClr val="CC3300"/>
        </a:buClr>
        <a:buFont typeface="Symbol" pitchFamily="18" charset="2"/>
        <a:buChar char="·"/>
        <a:defRPr sz="1200">
          <a:solidFill>
            <a:schemeClr val="tx1"/>
          </a:solidFill>
          <a:latin typeface="+mn-lt"/>
        </a:defRPr>
      </a:lvl7pPr>
      <a:lvl8pPr marL="3308350" indent="-177800" algn="l" rtl="0" fontAlgn="base">
        <a:lnSpc>
          <a:spcPct val="90000"/>
        </a:lnSpc>
        <a:spcBef>
          <a:spcPct val="0"/>
        </a:spcBef>
        <a:spcAft>
          <a:spcPct val="30000"/>
        </a:spcAft>
        <a:buClr>
          <a:srgbClr val="CC3300"/>
        </a:buClr>
        <a:buFont typeface="Symbol" pitchFamily="18" charset="2"/>
        <a:buChar char="·"/>
        <a:defRPr sz="1200">
          <a:solidFill>
            <a:schemeClr val="tx1"/>
          </a:solidFill>
          <a:latin typeface="+mn-lt"/>
        </a:defRPr>
      </a:lvl8pPr>
      <a:lvl9pPr marL="3765550" indent="-177800" algn="l" rtl="0" fontAlgn="base">
        <a:lnSpc>
          <a:spcPct val="90000"/>
        </a:lnSpc>
        <a:spcBef>
          <a:spcPct val="0"/>
        </a:spcBef>
        <a:spcAft>
          <a:spcPct val="30000"/>
        </a:spcAft>
        <a:buClr>
          <a:srgbClr val="CC3300"/>
        </a:buClr>
        <a:buFont typeface="Symbol" pitchFamily="18" charset="2"/>
        <a:buChar char="·"/>
        <a:defRPr sz="1200">
          <a:solidFill>
            <a:schemeClr val="tx1"/>
          </a:solidFill>
          <a:latin typeface="+mn-lt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31888"/>
            <a:ext cx="7920037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CH"/>
              <a:t>Fare clic per modificare gli stili del testo dello schema</a:t>
            </a:r>
          </a:p>
          <a:p>
            <a:pPr lvl="1"/>
            <a:r>
              <a:rPr lang="it-IT" altLang="it-CH"/>
              <a:t>Secondo livello</a:t>
            </a:r>
          </a:p>
          <a:p>
            <a:pPr lvl="2"/>
            <a:r>
              <a:rPr lang="it-IT" altLang="it-CH"/>
              <a:t>Terzo livello</a:t>
            </a:r>
          </a:p>
          <a:p>
            <a:pPr lvl="3"/>
            <a:r>
              <a:rPr lang="it-IT" altLang="it-CH"/>
              <a:t>Quarto livello</a:t>
            </a:r>
          </a:p>
          <a:p>
            <a:pPr lvl="4"/>
            <a:r>
              <a:rPr lang="it-IT" altLang="it-CH"/>
              <a:t>Quinto livello</a:t>
            </a:r>
          </a:p>
        </p:txBody>
      </p:sp>
      <p:sp>
        <p:nvSpPr>
          <p:cNvPr id="9" name="Text Box 27"/>
          <p:cNvSpPr txBox="1">
            <a:spLocks noChangeArrowheads="1"/>
          </p:cNvSpPr>
          <p:nvPr userDrawn="1"/>
        </p:nvSpPr>
        <p:spPr bwMode="auto">
          <a:xfrm>
            <a:off x="7307263" y="4803775"/>
            <a:ext cx="14414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038" rIns="0" bIns="46038">
            <a:spAutoFit/>
          </a:bodyPr>
          <a:lstStyle>
            <a:lvl1pPr marL="342900" indent="-342900"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CC3300"/>
              </a:buClr>
              <a:buSzPct val="120000"/>
              <a:buFont typeface="Wingdings" panose="05000000000000000000" pitchFamily="2" charset="2"/>
              <a:buNone/>
              <a:defRPr/>
            </a:pPr>
            <a:r>
              <a:rPr lang="it-IT" altLang="it-CH" sz="800" dirty="0">
                <a:solidFill>
                  <a:srgbClr val="808080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13" name="Rettangolo 12"/>
          <p:cNvSpPr/>
          <p:nvPr userDrawn="1"/>
        </p:nvSpPr>
        <p:spPr>
          <a:xfrm>
            <a:off x="0" y="-20638"/>
            <a:ext cx="9144000" cy="833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buNone/>
              <a:defRPr/>
            </a:pPr>
            <a:endParaRPr lang="it-CH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053" name="Rectangle 15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84213" y="339725"/>
            <a:ext cx="82073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CH"/>
              <a:t>Titolo dell’argomento</a:t>
            </a:r>
          </a:p>
        </p:txBody>
      </p: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5508625" y="82550"/>
            <a:ext cx="32400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038" rIns="0" bIns="46038">
            <a:spAutoFit/>
          </a:bodyPr>
          <a:lstStyle>
            <a:lvl1pPr marL="342900" indent="-342900"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r" eaLnBrk="1" hangingPunct="1">
              <a:defRPr/>
            </a:pPr>
            <a:r>
              <a:rPr lang="it-IT" altLang="it-CH" sz="700" b="1" dirty="0">
                <a:solidFill>
                  <a:srgbClr val="808080">
                    <a:lumMod val="50000"/>
                  </a:srgbClr>
                </a:solidFill>
                <a:latin typeface="Arial" panose="020B0604020202020204" pitchFamily="34" charset="0"/>
              </a:rPr>
              <a:t>Canicola</a:t>
            </a:r>
            <a:r>
              <a:rPr lang="it-IT" altLang="it-CH" sz="700" b="1" baseline="0" dirty="0">
                <a:solidFill>
                  <a:srgbClr val="808080">
                    <a:lumMod val="50000"/>
                  </a:srgbClr>
                </a:solidFill>
                <a:latin typeface="Arial" panose="020B0604020202020204" pitchFamily="34" charset="0"/>
              </a:rPr>
              <a:t> -</a:t>
            </a:r>
            <a:r>
              <a:rPr lang="it-IT" altLang="it-CH" sz="700" b="1" dirty="0">
                <a:solidFill>
                  <a:srgbClr val="808080">
                    <a:lumMod val="50000"/>
                  </a:srgbClr>
                </a:solidFill>
                <a:latin typeface="Arial" panose="020B0604020202020204" pitchFamily="34" charset="0"/>
              </a:rPr>
              <a:t> misure</a:t>
            </a:r>
            <a:r>
              <a:rPr lang="it-IT" altLang="it-CH" sz="700" b="1" baseline="0" dirty="0">
                <a:solidFill>
                  <a:srgbClr val="808080">
                    <a:lumMod val="50000"/>
                  </a:srgbClr>
                </a:solidFill>
                <a:latin typeface="Arial" panose="020B0604020202020204" pitchFamily="34" charset="0"/>
              </a:rPr>
              <a:t> </a:t>
            </a:r>
            <a:endParaRPr lang="it-IT" altLang="it-CH" sz="700" b="1" dirty="0">
              <a:solidFill>
                <a:srgbClr val="808080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5508625" y="211138"/>
            <a:ext cx="32400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038" rIns="0" bIns="46038">
            <a:spAutoFit/>
          </a:bodyPr>
          <a:lstStyle>
            <a:lvl1pPr marL="342900" indent="-342900"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r" eaLnBrk="1" hangingPunct="1">
              <a:defRPr/>
            </a:pPr>
            <a:r>
              <a:rPr lang="it-IT" altLang="it-CH" sz="700" dirty="0">
                <a:solidFill>
                  <a:srgbClr val="80808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UMC -  SPVS</a:t>
            </a:r>
          </a:p>
        </p:txBody>
      </p:sp>
      <p:pic>
        <p:nvPicPr>
          <p:cNvPr id="2056" name="Picture 9" descr="C:\Users\fxse008\Desktop\Risorsa 1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1438"/>
            <a:ext cx="393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7263"/>
            <a:ext cx="164147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74" r:id="rId6"/>
    <p:sldLayoutId id="2147484375" r:id="rId7"/>
    <p:sldLayoutId id="2147484376" r:id="rId8"/>
    <p:sldLayoutId id="2147484377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0"/>
        </a:spcBef>
        <a:spcAft>
          <a:spcPts val="1200"/>
        </a:spcAft>
        <a:buClr>
          <a:schemeClr val="accent1"/>
        </a:buClr>
        <a:buSzPct val="100000"/>
        <a:buFont typeface="Arial" panose="020B0604020202020204" pitchFamily="34" charset="0"/>
        <a:buChar char="●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ct val="0"/>
        </a:spcBef>
        <a:spcAft>
          <a:spcPts val="1000"/>
        </a:spcAft>
        <a:buClr>
          <a:schemeClr val="accent1"/>
        </a:buClr>
        <a:buSzPct val="100000"/>
        <a:buFont typeface="Arial" panose="020B0604020202020204" pitchFamily="34" charset="0"/>
        <a:buChar char="●"/>
        <a:defRPr sz="2000">
          <a:solidFill>
            <a:schemeClr val="tx1"/>
          </a:solidFill>
          <a:latin typeface="+mn-lt"/>
        </a:defRPr>
      </a:lvl2pPr>
      <a:lvl3pPr marL="1079500" indent="-358775" algn="l" rtl="0" eaLnBrk="0" fontAlgn="base" hangingPunct="0">
        <a:spcBef>
          <a:spcPct val="0"/>
        </a:spcBef>
        <a:spcAft>
          <a:spcPct val="30000"/>
        </a:spcAft>
        <a:buClr>
          <a:schemeClr val="accent1"/>
        </a:buClr>
        <a:buFont typeface="Courier New" panose="02070309020205020404" pitchFamily="49" charset="0"/>
        <a:buChar char="o"/>
        <a:defRPr sz="1600">
          <a:solidFill>
            <a:schemeClr val="tx1"/>
          </a:solidFill>
          <a:latin typeface="+mn-lt"/>
        </a:defRPr>
      </a:lvl3pPr>
      <a:lvl4pPr marL="1439863" indent="-358775" algn="l" rtl="0" eaLnBrk="0" fontAlgn="base" hangingPunct="0">
        <a:spcBef>
          <a:spcPct val="0"/>
        </a:spcBef>
        <a:spcAft>
          <a:spcPct val="30000"/>
        </a:spcAft>
        <a:buClr>
          <a:schemeClr val="accent1"/>
        </a:buClr>
        <a:buFont typeface="Courier New" panose="02070309020205020404" pitchFamily="49" charset="0"/>
        <a:buChar char="o"/>
        <a:defRPr sz="1600">
          <a:solidFill>
            <a:schemeClr val="tx1"/>
          </a:solidFill>
          <a:latin typeface="+mn-lt"/>
        </a:defRPr>
      </a:lvl4pPr>
      <a:lvl5pPr marL="1798638" indent="-358775" algn="l" rtl="0" eaLnBrk="0" fontAlgn="base" hangingPunct="0">
        <a:spcBef>
          <a:spcPct val="0"/>
        </a:spcBef>
        <a:spcAft>
          <a:spcPct val="30000"/>
        </a:spcAft>
        <a:buClr>
          <a:schemeClr val="accent1"/>
        </a:buClr>
        <a:buFont typeface="Courier New" panose="02070309020205020404" pitchFamily="49" charset="0"/>
        <a:buChar char="o"/>
        <a:defRPr sz="1600">
          <a:solidFill>
            <a:schemeClr val="tx1"/>
          </a:solidFill>
          <a:latin typeface="+mn-lt"/>
        </a:defRPr>
      </a:lvl5pPr>
      <a:lvl6pPr marL="2393950" indent="-177800" algn="l" rtl="0" fontAlgn="base">
        <a:lnSpc>
          <a:spcPct val="90000"/>
        </a:lnSpc>
        <a:spcBef>
          <a:spcPct val="0"/>
        </a:spcBef>
        <a:spcAft>
          <a:spcPct val="30000"/>
        </a:spcAft>
        <a:buClr>
          <a:srgbClr val="CC3300"/>
        </a:buClr>
        <a:buFont typeface="Symbol" pitchFamily="18" charset="2"/>
        <a:buChar char="·"/>
        <a:defRPr sz="1200">
          <a:solidFill>
            <a:schemeClr val="tx1"/>
          </a:solidFill>
          <a:latin typeface="+mn-lt"/>
        </a:defRPr>
      </a:lvl6pPr>
      <a:lvl7pPr marL="2851150" indent="-177800" algn="l" rtl="0" fontAlgn="base">
        <a:lnSpc>
          <a:spcPct val="90000"/>
        </a:lnSpc>
        <a:spcBef>
          <a:spcPct val="0"/>
        </a:spcBef>
        <a:spcAft>
          <a:spcPct val="30000"/>
        </a:spcAft>
        <a:buClr>
          <a:srgbClr val="CC3300"/>
        </a:buClr>
        <a:buFont typeface="Symbol" pitchFamily="18" charset="2"/>
        <a:buChar char="·"/>
        <a:defRPr sz="1200">
          <a:solidFill>
            <a:schemeClr val="tx1"/>
          </a:solidFill>
          <a:latin typeface="+mn-lt"/>
        </a:defRPr>
      </a:lvl7pPr>
      <a:lvl8pPr marL="3308350" indent="-177800" algn="l" rtl="0" fontAlgn="base">
        <a:lnSpc>
          <a:spcPct val="90000"/>
        </a:lnSpc>
        <a:spcBef>
          <a:spcPct val="0"/>
        </a:spcBef>
        <a:spcAft>
          <a:spcPct val="30000"/>
        </a:spcAft>
        <a:buClr>
          <a:srgbClr val="CC3300"/>
        </a:buClr>
        <a:buFont typeface="Symbol" pitchFamily="18" charset="2"/>
        <a:buChar char="·"/>
        <a:defRPr sz="1200">
          <a:solidFill>
            <a:schemeClr val="tx1"/>
          </a:solidFill>
          <a:latin typeface="+mn-lt"/>
        </a:defRPr>
      </a:lvl8pPr>
      <a:lvl9pPr marL="3765550" indent="-177800" algn="l" rtl="0" fontAlgn="base">
        <a:lnSpc>
          <a:spcPct val="90000"/>
        </a:lnSpc>
        <a:spcBef>
          <a:spcPct val="0"/>
        </a:spcBef>
        <a:spcAft>
          <a:spcPct val="30000"/>
        </a:spcAft>
        <a:buClr>
          <a:srgbClr val="CC3300"/>
        </a:buClr>
        <a:buFont typeface="Symbol" pitchFamily="18" charset="2"/>
        <a:buChar char="·"/>
        <a:defRPr sz="1200">
          <a:solidFill>
            <a:schemeClr val="tx1"/>
          </a:solidFill>
          <a:latin typeface="+mn-lt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31888"/>
            <a:ext cx="7920037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CH"/>
              <a:t>Fare clic per modificare gli stili del testo dello schema</a:t>
            </a:r>
          </a:p>
          <a:p>
            <a:pPr lvl="1"/>
            <a:r>
              <a:rPr lang="it-IT" altLang="it-CH"/>
              <a:t>Secondo livello</a:t>
            </a:r>
          </a:p>
          <a:p>
            <a:pPr lvl="2"/>
            <a:r>
              <a:rPr lang="it-IT" altLang="it-CH"/>
              <a:t>Terzo livello</a:t>
            </a:r>
          </a:p>
          <a:p>
            <a:pPr lvl="3"/>
            <a:r>
              <a:rPr lang="it-IT" altLang="it-CH"/>
              <a:t>Quarto livello</a:t>
            </a:r>
          </a:p>
          <a:p>
            <a:pPr lvl="4"/>
            <a:r>
              <a:rPr lang="it-IT" altLang="it-CH"/>
              <a:t>Quinto livello</a:t>
            </a:r>
          </a:p>
        </p:txBody>
      </p:sp>
      <p:sp>
        <p:nvSpPr>
          <p:cNvPr id="9" name="Text Box 27"/>
          <p:cNvSpPr txBox="1">
            <a:spLocks noChangeArrowheads="1"/>
          </p:cNvSpPr>
          <p:nvPr userDrawn="1"/>
        </p:nvSpPr>
        <p:spPr bwMode="auto">
          <a:xfrm>
            <a:off x="7307263" y="4803775"/>
            <a:ext cx="14414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038" rIns="0" bIns="46038">
            <a:spAutoFit/>
          </a:bodyPr>
          <a:lstStyle>
            <a:lvl1pPr marL="342900" indent="-342900"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CC3300"/>
              </a:buClr>
              <a:buSzPct val="120000"/>
              <a:buFont typeface="Wingdings" panose="05000000000000000000" pitchFamily="2" charset="2"/>
              <a:buNone/>
              <a:defRPr/>
            </a:pPr>
            <a:r>
              <a:rPr lang="it-IT" altLang="it-CH" sz="800" dirty="0">
                <a:solidFill>
                  <a:srgbClr val="808080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13" name="Rettangolo 12"/>
          <p:cNvSpPr/>
          <p:nvPr userDrawn="1"/>
        </p:nvSpPr>
        <p:spPr>
          <a:xfrm>
            <a:off x="0" y="-20638"/>
            <a:ext cx="9144000" cy="833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buNone/>
              <a:defRPr/>
            </a:pPr>
            <a:endParaRPr lang="it-CH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077" name="Rectangle 15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84213" y="339725"/>
            <a:ext cx="82073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CH"/>
              <a:t>Titolo dell’argomento</a:t>
            </a:r>
          </a:p>
        </p:txBody>
      </p: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5508625" y="82550"/>
            <a:ext cx="32400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038" rIns="0" bIns="46038">
            <a:spAutoFit/>
          </a:bodyPr>
          <a:lstStyle>
            <a:lvl1pPr marL="342900" indent="-342900"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r" eaLnBrk="1" hangingPunct="1">
              <a:defRPr/>
            </a:pPr>
            <a:r>
              <a:rPr lang="it-IT" altLang="it-CH" sz="700" b="1" dirty="0" smtClean="0">
                <a:solidFill>
                  <a:srgbClr val="808080">
                    <a:lumMod val="50000"/>
                  </a:srgbClr>
                </a:solidFill>
                <a:latin typeface="Arial" panose="020B0604020202020204" pitchFamily="34" charset="0"/>
              </a:rPr>
              <a:t>Canicola -</a:t>
            </a:r>
            <a:r>
              <a:rPr lang="it-IT" altLang="it-CH" sz="700" b="1" baseline="0" dirty="0" smtClean="0">
                <a:solidFill>
                  <a:srgbClr val="808080">
                    <a:lumMod val="50000"/>
                  </a:srgbClr>
                </a:solidFill>
                <a:latin typeface="Arial" panose="020B0604020202020204" pitchFamily="34" charset="0"/>
              </a:rPr>
              <a:t> Misure</a:t>
            </a:r>
            <a:endParaRPr lang="it-IT" altLang="it-CH" sz="700" b="1" dirty="0">
              <a:solidFill>
                <a:srgbClr val="808080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5508625" y="211138"/>
            <a:ext cx="32400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038" rIns="0" bIns="46038">
            <a:spAutoFit/>
          </a:bodyPr>
          <a:lstStyle>
            <a:lvl1pPr marL="342900" indent="-342900"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r" eaLnBrk="1" hangingPunct="1">
              <a:defRPr/>
            </a:pPr>
            <a:r>
              <a:rPr lang="it-IT" altLang="it-CH" sz="700" dirty="0">
                <a:solidFill>
                  <a:srgbClr val="80808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UMC -  SPVS</a:t>
            </a:r>
          </a:p>
        </p:txBody>
      </p:sp>
      <p:pic>
        <p:nvPicPr>
          <p:cNvPr id="3080" name="Picture 9" descr="C:\Users\fxse008\Desktop\Risorsa 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1438"/>
            <a:ext cx="393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7263"/>
            <a:ext cx="164147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  <p:sldLayoutId id="2147484385" r:id="rId12"/>
    <p:sldLayoutId id="2147484388" r:id="rId13"/>
    <p:sldLayoutId id="2147484390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0"/>
        </a:spcBef>
        <a:spcAft>
          <a:spcPts val="1200"/>
        </a:spcAft>
        <a:buClr>
          <a:schemeClr val="accent1"/>
        </a:buClr>
        <a:buSzPct val="100000"/>
        <a:buFont typeface="Arial" panose="020B0604020202020204" pitchFamily="34" charset="0"/>
        <a:buChar char="●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ct val="0"/>
        </a:spcBef>
        <a:spcAft>
          <a:spcPts val="1000"/>
        </a:spcAft>
        <a:buClr>
          <a:schemeClr val="accent1"/>
        </a:buClr>
        <a:buSzPct val="100000"/>
        <a:buFont typeface="Arial" panose="020B0604020202020204" pitchFamily="34" charset="0"/>
        <a:buChar char="●"/>
        <a:defRPr sz="2000">
          <a:solidFill>
            <a:schemeClr val="tx1"/>
          </a:solidFill>
          <a:latin typeface="+mn-lt"/>
        </a:defRPr>
      </a:lvl2pPr>
      <a:lvl3pPr marL="1079500" indent="-358775" algn="l" rtl="0" eaLnBrk="0" fontAlgn="base" hangingPunct="0">
        <a:spcBef>
          <a:spcPct val="0"/>
        </a:spcBef>
        <a:spcAft>
          <a:spcPct val="30000"/>
        </a:spcAft>
        <a:buClr>
          <a:schemeClr val="accent1"/>
        </a:buClr>
        <a:buFont typeface="Courier New" panose="02070309020205020404" pitchFamily="49" charset="0"/>
        <a:buChar char="o"/>
        <a:defRPr sz="1600">
          <a:solidFill>
            <a:schemeClr val="tx1"/>
          </a:solidFill>
          <a:latin typeface="+mn-lt"/>
        </a:defRPr>
      </a:lvl3pPr>
      <a:lvl4pPr marL="1439863" indent="-358775" algn="l" rtl="0" eaLnBrk="0" fontAlgn="base" hangingPunct="0">
        <a:spcBef>
          <a:spcPct val="0"/>
        </a:spcBef>
        <a:spcAft>
          <a:spcPct val="30000"/>
        </a:spcAft>
        <a:buClr>
          <a:schemeClr val="accent1"/>
        </a:buClr>
        <a:buFont typeface="Courier New" panose="02070309020205020404" pitchFamily="49" charset="0"/>
        <a:buChar char="o"/>
        <a:defRPr sz="1600">
          <a:solidFill>
            <a:schemeClr val="tx1"/>
          </a:solidFill>
          <a:latin typeface="+mn-lt"/>
        </a:defRPr>
      </a:lvl4pPr>
      <a:lvl5pPr marL="1798638" indent="-358775" algn="l" rtl="0" eaLnBrk="0" fontAlgn="base" hangingPunct="0">
        <a:spcBef>
          <a:spcPct val="0"/>
        </a:spcBef>
        <a:spcAft>
          <a:spcPct val="30000"/>
        </a:spcAft>
        <a:buClr>
          <a:schemeClr val="accent1"/>
        </a:buClr>
        <a:buFont typeface="Courier New" panose="02070309020205020404" pitchFamily="49" charset="0"/>
        <a:buChar char="o"/>
        <a:defRPr sz="1600">
          <a:solidFill>
            <a:schemeClr val="tx1"/>
          </a:solidFill>
          <a:latin typeface="+mn-lt"/>
        </a:defRPr>
      </a:lvl5pPr>
      <a:lvl6pPr marL="2393950" indent="-177800" algn="l" rtl="0" fontAlgn="base">
        <a:lnSpc>
          <a:spcPct val="90000"/>
        </a:lnSpc>
        <a:spcBef>
          <a:spcPct val="0"/>
        </a:spcBef>
        <a:spcAft>
          <a:spcPct val="30000"/>
        </a:spcAft>
        <a:buClr>
          <a:srgbClr val="CC3300"/>
        </a:buClr>
        <a:buFont typeface="Symbol" pitchFamily="18" charset="2"/>
        <a:buChar char="·"/>
        <a:defRPr sz="1200">
          <a:solidFill>
            <a:schemeClr val="tx1"/>
          </a:solidFill>
          <a:latin typeface="+mn-lt"/>
        </a:defRPr>
      </a:lvl6pPr>
      <a:lvl7pPr marL="2851150" indent="-177800" algn="l" rtl="0" fontAlgn="base">
        <a:lnSpc>
          <a:spcPct val="90000"/>
        </a:lnSpc>
        <a:spcBef>
          <a:spcPct val="0"/>
        </a:spcBef>
        <a:spcAft>
          <a:spcPct val="30000"/>
        </a:spcAft>
        <a:buClr>
          <a:srgbClr val="CC3300"/>
        </a:buClr>
        <a:buFont typeface="Symbol" pitchFamily="18" charset="2"/>
        <a:buChar char="·"/>
        <a:defRPr sz="1200">
          <a:solidFill>
            <a:schemeClr val="tx1"/>
          </a:solidFill>
          <a:latin typeface="+mn-lt"/>
        </a:defRPr>
      </a:lvl7pPr>
      <a:lvl8pPr marL="3308350" indent="-177800" algn="l" rtl="0" fontAlgn="base">
        <a:lnSpc>
          <a:spcPct val="90000"/>
        </a:lnSpc>
        <a:spcBef>
          <a:spcPct val="0"/>
        </a:spcBef>
        <a:spcAft>
          <a:spcPct val="30000"/>
        </a:spcAft>
        <a:buClr>
          <a:srgbClr val="CC3300"/>
        </a:buClr>
        <a:buFont typeface="Symbol" pitchFamily="18" charset="2"/>
        <a:buChar char="·"/>
        <a:defRPr sz="1200">
          <a:solidFill>
            <a:schemeClr val="tx1"/>
          </a:solidFill>
          <a:latin typeface="+mn-lt"/>
        </a:defRPr>
      </a:lvl8pPr>
      <a:lvl9pPr marL="3765550" indent="-177800" algn="l" rtl="0" fontAlgn="base">
        <a:lnSpc>
          <a:spcPct val="90000"/>
        </a:lnSpc>
        <a:spcBef>
          <a:spcPct val="0"/>
        </a:spcBef>
        <a:spcAft>
          <a:spcPct val="30000"/>
        </a:spcAft>
        <a:buClr>
          <a:srgbClr val="CC3300"/>
        </a:buClr>
        <a:buFont typeface="Symbol" pitchFamily="18" charset="2"/>
        <a:buChar char="·"/>
        <a:defRPr sz="1200">
          <a:solidFill>
            <a:schemeClr val="tx1"/>
          </a:solidFill>
          <a:latin typeface="+mn-lt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va.ch/it-ch/prevenzione/temi-sostanziali/sole-uv-canicola-e-ozono#uxlibrary-from-search&amp;mark=canicol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ottotitolo 1"/>
          <p:cNvSpPr>
            <a:spLocks noGrp="1"/>
          </p:cNvSpPr>
          <p:nvPr>
            <p:ph type="subTitle" idx="1"/>
          </p:nvPr>
        </p:nvSpPr>
        <p:spPr>
          <a:xfrm>
            <a:off x="1692275" y="2284413"/>
            <a:ext cx="6840538" cy="358775"/>
          </a:xfrm>
        </p:spPr>
        <p:txBody>
          <a:bodyPr/>
          <a:lstStyle/>
          <a:p>
            <a:pPr>
              <a:spcAft>
                <a:spcPct val="0"/>
              </a:spcAft>
            </a:pPr>
            <a:endParaRPr lang="it-CH" altLang="it-CH"/>
          </a:p>
          <a:p>
            <a:pPr>
              <a:spcAft>
                <a:spcPct val="0"/>
              </a:spcAft>
            </a:pPr>
            <a:endParaRPr lang="it-CH" altLang="it-CH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692275" y="1275606"/>
            <a:ext cx="6840538" cy="1312862"/>
          </a:xfrm>
        </p:spPr>
        <p:txBody>
          <a:bodyPr/>
          <a:lstStyle/>
          <a:p>
            <a:pPr>
              <a:defRPr/>
            </a:pPr>
            <a:r>
              <a:rPr lang="it-CH" sz="3100" dirty="0"/>
              <a:t>Canicola</a:t>
            </a:r>
            <a:br>
              <a:rPr lang="it-CH" sz="3100" dirty="0"/>
            </a:br>
            <a:r>
              <a:rPr lang="it-CH" sz="1100" dirty="0"/>
              <a:t/>
            </a:r>
            <a:br>
              <a:rPr lang="it-CH" sz="1100" dirty="0"/>
            </a:br>
            <a:r>
              <a:rPr lang="it-CH" dirty="0"/>
              <a:t>Effetti sulla salute e misure di prevenzione</a:t>
            </a:r>
            <a:endParaRPr lang="it-CH" sz="1600" dirty="0"/>
          </a:p>
        </p:txBody>
      </p:sp>
      <p:sp>
        <p:nvSpPr>
          <p:cNvPr id="20484" name="Segnaposto testo 3"/>
          <p:cNvSpPr>
            <a:spLocks noGrp="1"/>
          </p:cNvSpPr>
          <p:nvPr>
            <p:ph type="body" idx="10"/>
          </p:nvPr>
        </p:nvSpPr>
        <p:spPr>
          <a:xfrm>
            <a:off x="1692275" y="2355850"/>
            <a:ext cx="5616575" cy="395288"/>
          </a:xfrm>
        </p:spPr>
        <p:txBody>
          <a:bodyPr/>
          <a:lstStyle/>
          <a:p>
            <a:pPr>
              <a:spcAft>
                <a:spcPct val="0"/>
              </a:spcAft>
            </a:pPr>
            <a:endParaRPr lang="it-CH" altLang="it-CH" sz="1800"/>
          </a:p>
          <a:p>
            <a:pPr>
              <a:spcAft>
                <a:spcPct val="0"/>
              </a:spcAft>
            </a:pPr>
            <a:endParaRPr lang="it-CH" altLang="it-CH" sz="1600"/>
          </a:p>
        </p:txBody>
      </p:sp>
      <p:sp>
        <p:nvSpPr>
          <p:cNvPr id="6149" name="Segnaposto testo 4"/>
          <p:cNvSpPr>
            <a:spLocks noGrp="1"/>
          </p:cNvSpPr>
          <p:nvPr>
            <p:ph type="body" sz="half" idx="2"/>
          </p:nvPr>
        </p:nvSpPr>
        <p:spPr>
          <a:xfrm>
            <a:off x="1709738" y="2571750"/>
            <a:ext cx="4319587" cy="809625"/>
          </a:xfrm>
        </p:spPr>
        <p:txBody>
          <a:bodyPr/>
          <a:lstStyle/>
          <a:p>
            <a:pPr>
              <a:spcAft>
                <a:spcPct val="0"/>
              </a:spcAft>
              <a:defRPr/>
            </a:pPr>
            <a:r>
              <a:rPr lang="it-CH" altLang="it-CH" sz="2000" dirty="0" smtClean="0"/>
              <a:t>Convegno esperienziale</a:t>
            </a:r>
          </a:p>
          <a:p>
            <a:pPr>
              <a:spcAft>
                <a:spcPct val="0"/>
              </a:spcAft>
              <a:defRPr/>
            </a:pPr>
            <a:r>
              <a:rPr lang="it-CH" altLang="it-CH" sz="2000" dirty="0" err="1" smtClean="0"/>
              <a:t>Gordola</a:t>
            </a:r>
            <a:r>
              <a:rPr lang="it-CH" altLang="it-CH" sz="2000" dirty="0"/>
              <a:t>, 15 settembre 2022</a:t>
            </a:r>
          </a:p>
          <a:p>
            <a:pPr>
              <a:spcAft>
                <a:spcPct val="0"/>
              </a:spcAft>
              <a:defRPr/>
            </a:pPr>
            <a:endParaRPr lang="it-CH" altLang="it-CH" sz="1050" dirty="0"/>
          </a:p>
        </p:txBody>
      </p:sp>
      <p:sp>
        <p:nvSpPr>
          <p:cNvPr id="20486" name="Segnaposto testo 5"/>
          <p:cNvSpPr>
            <a:spLocks noGrp="1"/>
          </p:cNvSpPr>
          <p:nvPr>
            <p:ph type="body" idx="11"/>
          </p:nvPr>
        </p:nvSpPr>
        <p:spPr>
          <a:xfrm>
            <a:off x="1692275" y="3508375"/>
            <a:ext cx="5543550" cy="10795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it-CH" altLang="it-CH" sz="1800"/>
              <a:t>Dr. med. Martine Bouvier Gallacchi e collaboratori</a:t>
            </a:r>
            <a:endParaRPr lang="it-CH" altLang="it-CH"/>
          </a:p>
          <a:p>
            <a:pPr>
              <a:spcAft>
                <a:spcPct val="0"/>
              </a:spcAft>
            </a:pPr>
            <a:endParaRPr lang="it-CH" altLang="it-CH"/>
          </a:p>
          <a:p>
            <a:pPr>
              <a:spcAft>
                <a:spcPct val="0"/>
              </a:spcAft>
            </a:pPr>
            <a:endParaRPr lang="it-CH" altLang="it-CH"/>
          </a:p>
          <a:p>
            <a:pPr>
              <a:spcAft>
                <a:spcPct val="0"/>
              </a:spcAft>
            </a:pPr>
            <a:r>
              <a:rPr lang="it-CH" altLang="it-CH"/>
              <a:t>Dipartimento della sanità e della socialità</a:t>
            </a:r>
          </a:p>
          <a:p>
            <a:pPr>
              <a:spcAft>
                <a:spcPct val="0"/>
              </a:spcAft>
            </a:pPr>
            <a:r>
              <a:rPr lang="it-CH" altLang="it-CH"/>
              <a:t>Ufficio del medico cantonale</a:t>
            </a:r>
          </a:p>
          <a:p>
            <a:pPr>
              <a:spcAft>
                <a:spcPct val="0"/>
              </a:spcAft>
            </a:pPr>
            <a:r>
              <a:rPr lang="it-CH" altLang="it-CH"/>
              <a:t>Servizio di promozione e di valutazione sanitaria </a:t>
            </a:r>
          </a:p>
        </p:txBody>
      </p:sp>
      <p:pic>
        <p:nvPicPr>
          <p:cNvPr id="2048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588"/>
            <a:ext cx="604838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 descr="https://www4.ti.ch/fileadmin/DSS/DSP/GOSA/GO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3477"/>
            <a:ext cx="2592288" cy="147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 bwMode="auto">
          <a:xfrm>
            <a:off x="6516216" y="1317417"/>
            <a:ext cx="165618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Aft>
                <a:spcPts val="600"/>
              </a:spcAft>
              <a:buClrTx/>
              <a:buSzTx/>
            </a:pPr>
            <a:r>
              <a:rPr lang="it-CH" sz="1600" b="1" dirty="0">
                <a:solidFill>
                  <a:srgbClr val="FFFFFF"/>
                </a:solidFill>
                <a:latin typeface="+mn-lt"/>
              </a:rPr>
              <a:t>www.ti.ch/gosa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altLang="it-CH" dirty="0"/>
              <a:t>I canali di comunicazione di </a:t>
            </a:r>
            <a:r>
              <a:rPr lang="it-CH" altLang="it-CH" dirty="0" err="1"/>
              <a:t>MeteoSvizzera</a:t>
            </a:r>
            <a:endParaRPr lang="it-CH" altLang="it-CH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841F88B-F51B-82B1-9D04-B02452B2D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319" y="1779662"/>
            <a:ext cx="2416732" cy="185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3">
            <a:extLst>
              <a:ext uri="{FF2B5EF4-FFF2-40B4-BE49-F238E27FC236}">
                <a16:creationId xmlns:a16="http://schemas.microsoft.com/office/drawing/2014/main" id="{DF101608-596B-7EAE-1D1C-B427A7B6A9F5}"/>
              </a:ext>
            </a:extLst>
          </p:cNvPr>
          <p:cNvSpPr txBox="1"/>
          <p:nvPr/>
        </p:nvSpPr>
        <p:spPr>
          <a:xfrm>
            <a:off x="989066" y="4033396"/>
            <a:ext cx="171072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CH" sz="1600" dirty="0" err="1"/>
              <a:t>App</a:t>
            </a:r>
            <a:r>
              <a:rPr lang="it-CH" sz="1600" dirty="0"/>
              <a:t> </a:t>
            </a:r>
            <a:r>
              <a:rPr lang="it-CH" sz="1600" dirty="0" err="1"/>
              <a:t>MeteoSwiss</a:t>
            </a:r>
            <a:endParaRPr lang="it-CH" sz="1600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2FFBB0A8-87C9-294A-3E53-4C3C03B1F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63" y="1194698"/>
            <a:ext cx="1434349" cy="27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F45D3BF-E2B9-AB98-F2E6-2CCE0F34D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380" y="1198806"/>
            <a:ext cx="1391500" cy="27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4">
            <a:extLst>
              <a:ext uri="{FF2B5EF4-FFF2-40B4-BE49-F238E27FC236}">
                <a16:creationId xmlns:a16="http://schemas.microsoft.com/office/drawing/2014/main" id="{FE37BB93-A196-C137-3853-655C81E3D65B}"/>
              </a:ext>
            </a:extLst>
          </p:cNvPr>
          <p:cNvSpPr txBox="1"/>
          <p:nvPr/>
        </p:nvSpPr>
        <p:spPr>
          <a:xfrm>
            <a:off x="6152448" y="3806919"/>
            <a:ext cx="23079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CH" sz="1600" dirty="0"/>
              <a:t>www.pericolinaturali.ch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2D9888A-F262-703E-2903-9069FE5C2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49207"/>
            <a:ext cx="1629738" cy="146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45">
            <a:extLst>
              <a:ext uri="{FF2B5EF4-FFF2-40B4-BE49-F238E27FC236}">
                <a16:creationId xmlns:a16="http://schemas.microsoft.com/office/drawing/2014/main" id="{760F00A5-3B13-6F6B-39DD-0A86122C78AA}"/>
              </a:ext>
            </a:extLst>
          </p:cNvPr>
          <p:cNvSpPr txBox="1"/>
          <p:nvPr/>
        </p:nvSpPr>
        <p:spPr>
          <a:xfrm>
            <a:off x="3707904" y="3219822"/>
            <a:ext cx="23762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CH" sz="1600" dirty="0"/>
              <a:t>www.meteosvizzera.ch</a:t>
            </a:r>
          </a:p>
        </p:txBody>
      </p:sp>
    </p:spTree>
    <p:extLst>
      <p:ext uri="{BB962C8B-B14F-4D97-AF65-F5344CB8AC3E}">
        <p14:creationId xmlns:p14="http://schemas.microsoft.com/office/powerpoint/2010/main" val="5887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altLang="it-CH" dirty="0"/>
              <a:t>Sito internet </a:t>
            </a:r>
            <a:r>
              <a:rPr lang="it-CH" altLang="it-CH" dirty="0" err="1"/>
              <a:t>Calurasenzapaura</a:t>
            </a:r>
            <a:endParaRPr lang="it-CH" altLang="it-CH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4EC289E-E418-532D-51C5-8E57873D3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742" y="938287"/>
            <a:ext cx="2772000" cy="384269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214" y="979813"/>
            <a:ext cx="2814477" cy="38160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54386"/>
            <a:ext cx="3005651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3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51731"/>
            <a:ext cx="2454275" cy="35988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76B965E-2A82-A8F8-3621-0659FEF87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819" y="1130672"/>
            <a:ext cx="2524125" cy="3598863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1130300"/>
            <a:ext cx="1187450" cy="1752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1130300"/>
            <a:ext cx="1200150" cy="1752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2951163"/>
            <a:ext cx="1171575" cy="177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2951163"/>
            <a:ext cx="1219200" cy="177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684213" y="339725"/>
            <a:ext cx="8207375" cy="431800"/>
          </a:xfrm>
        </p:spPr>
        <p:txBody>
          <a:bodyPr wrap="square" anchor="t">
            <a:normAutofit/>
          </a:bodyPr>
          <a:lstStyle/>
          <a:p>
            <a:r>
              <a:rPr lang="it-CH" altLang="it-CH" dirty="0"/>
              <a:t>Materiale informativo</a:t>
            </a:r>
          </a:p>
        </p:txBody>
      </p:sp>
    </p:spTree>
    <p:extLst>
      <p:ext uri="{BB962C8B-B14F-4D97-AF65-F5344CB8AC3E}">
        <p14:creationId xmlns:p14="http://schemas.microsoft.com/office/powerpoint/2010/main" val="350392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altLang="it-CH" dirty="0"/>
              <a:t>Videoclip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2003576-D78D-8E52-498E-8774A6092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08" y="1275606"/>
            <a:ext cx="7627380" cy="295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684213" y="339725"/>
            <a:ext cx="8208962" cy="431800"/>
          </a:xfrm>
        </p:spPr>
        <p:txBody>
          <a:bodyPr/>
          <a:lstStyle/>
          <a:p>
            <a:pPr eaLnBrk="1" hangingPunct="1"/>
            <a:r>
              <a:rPr lang="it-CH" altLang="it-CH" dirty="0" smtClean="0"/>
              <a:t>Essere pronti nell’ambito lavorativo </a:t>
            </a:r>
            <a:endParaRPr lang="it-IT" altLang="it-CH" dirty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87574"/>
            <a:ext cx="3096344" cy="1800200"/>
          </a:xfrm>
        </p:spPr>
        <p:txBody>
          <a:bodyPr/>
          <a:lstStyle/>
          <a:p>
            <a:pPr marL="0" indent="0" defTabSz="739379">
              <a:spcAft>
                <a:spcPts val="900"/>
              </a:spcAft>
              <a:buFont typeface="Arial" panose="020B0604020202020204" pitchFamily="34" charset="0"/>
              <a:buNone/>
              <a:defRPr/>
            </a:pPr>
            <a:r>
              <a:rPr lang="it-CH" altLang="it-CH" sz="1800" b="1" dirty="0"/>
              <a:t>Raccomandazioni per essere pronti in caso di allerta canicola:</a:t>
            </a:r>
          </a:p>
          <a:p>
            <a:pPr defTabSz="739379" eaLnBrk="1" hangingPunct="1">
              <a:spcAft>
                <a:spcPts val="900"/>
              </a:spcAft>
              <a:buFont typeface="Wingdings" panose="05000000000000000000" pitchFamily="2" charset="2"/>
              <a:buChar char="§"/>
              <a:defRPr/>
            </a:pPr>
            <a:r>
              <a:rPr lang="it-CH" altLang="it-CH" sz="1600" dirty="0"/>
              <a:t>Mantenersi informati sulle condizioni meteorologiche: </a:t>
            </a:r>
          </a:p>
          <a:p>
            <a:pPr marL="673895" lvl="1" indent="-336947" defTabSz="739379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it-CH" altLang="it-CH" sz="1600" dirty="0"/>
              <a:t>bollettini meteo</a:t>
            </a:r>
          </a:p>
          <a:p>
            <a:pPr marL="673895" lvl="1" indent="-336947" defTabSz="739379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it-CH" altLang="it-CH" sz="1600" dirty="0"/>
              <a:t>carta dei pericoli pubblicata sul sito di MeteoSvizzera</a:t>
            </a:r>
          </a:p>
          <a:p>
            <a:pPr marL="673895" lvl="1" indent="-336947" defTabSz="739379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it-CH" altLang="it-CH" sz="1600" dirty="0" err="1"/>
              <a:t>app</a:t>
            </a:r>
            <a:r>
              <a:rPr lang="it-CH" altLang="it-CH" sz="1600" dirty="0"/>
              <a:t> per </a:t>
            </a:r>
            <a:r>
              <a:rPr lang="it-CH" altLang="it-CH" sz="1600" dirty="0" err="1"/>
              <a:t>smartphone</a:t>
            </a:r>
            <a:r>
              <a:rPr lang="it-CH" altLang="it-CH" sz="1600" dirty="0"/>
              <a:t> di MeteoSvizzera (possibilità di ricevere le allerte)</a:t>
            </a:r>
          </a:p>
          <a:p>
            <a:pPr marL="0" indent="0" defTabSz="739379" eaLnBrk="1" hangingPunct="1">
              <a:spcAft>
                <a:spcPts val="900"/>
              </a:spcAft>
              <a:buNone/>
              <a:defRPr/>
            </a:pPr>
            <a:endParaRPr lang="it-CH" altLang="it-CH" sz="16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798344A-D33E-FCAB-0AA2-34E69D2AD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973852"/>
            <a:ext cx="5143351" cy="3708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684213" y="339725"/>
            <a:ext cx="8208962" cy="431800"/>
          </a:xfrm>
        </p:spPr>
        <p:txBody>
          <a:bodyPr/>
          <a:lstStyle/>
          <a:p>
            <a:pPr eaLnBrk="1" hangingPunct="1"/>
            <a:r>
              <a:rPr lang="it-CH" altLang="it-CH" dirty="0" smtClean="0"/>
              <a:t>Misure </a:t>
            </a:r>
            <a:r>
              <a:rPr lang="it-CH" altLang="it-CH" dirty="0"/>
              <a:t>di </a:t>
            </a:r>
            <a:r>
              <a:rPr lang="it-CH" altLang="it-CH" dirty="0" smtClean="0"/>
              <a:t>prevenzione per la popolazione</a:t>
            </a:r>
            <a:endParaRPr lang="it-IT" altLang="it-CH" dirty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741" y="896590"/>
            <a:ext cx="5547419" cy="3835400"/>
          </a:xfrm>
        </p:spPr>
        <p:txBody>
          <a:bodyPr/>
          <a:lstStyle/>
          <a:p>
            <a:pPr marL="0" indent="0" defTabSz="739379">
              <a:buFont typeface="Arial" panose="020B0604020202020204" pitchFamily="34" charset="0"/>
              <a:buNone/>
              <a:defRPr/>
            </a:pPr>
            <a:r>
              <a:rPr lang="it-CH" altLang="it-CH" sz="1800" b="1" dirty="0"/>
              <a:t>Raccomandazioni per i periodi di allerta canicola</a:t>
            </a:r>
            <a:r>
              <a:rPr lang="it-CH" altLang="it-CH" sz="1200" dirty="0"/>
              <a:t>:</a:t>
            </a:r>
          </a:p>
          <a:p>
            <a:pPr marL="180975" indent="-180975" defTabSz="739379" eaLnBrk="1" hangingPunct="1">
              <a:buFont typeface="Arial" panose="020B0604020202020204" pitchFamily="34" charset="0"/>
              <a:buChar char="•"/>
              <a:defRPr/>
            </a:pPr>
            <a:r>
              <a:rPr lang="it-CH" altLang="it-CH" sz="1600" dirty="0"/>
              <a:t>Bere almeno 1,5 l di acqua a intervalli regolari durante la giornata e evitare di consumare bevande alcoliche</a:t>
            </a:r>
          </a:p>
          <a:p>
            <a:pPr marL="180975" indent="-180975" defTabSz="739379" eaLnBrk="1" hangingPunct="1">
              <a:buFont typeface="Arial" panose="020B0604020202020204" pitchFamily="34" charset="0"/>
              <a:buChar char="•"/>
              <a:defRPr/>
            </a:pPr>
            <a:r>
              <a:rPr lang="it-CH" altLang="it-CH" sz="1600" dirty="0"/>
              <a:t>Consumare cibi freddi e rinfrescanti: verdura, frutta, latticini</a:t>
            </a:r>
          </a:p>
          <a:p>
            <a:pPr marL="180975" indent="-180975" defTabSz="739379" eaLnBrk="1" hangingPunct="1">
              <a:buFont typeface="Arial" panose="020B0604020202020204" pitchFamily="34" charset="0"/>
              <a:buChar char="•"/>
              <a:defRPr/>
            </a:pPr>
            <a:r>
              <a:rPr lang="it-CH" altLang="it-CH" sz="1600" dirty="0"/>
              <a:t>Indossare vestiti chiari, ampi e leggeri</a:t>
            </a:r>
          </a:p>
          <a:p>
            <a:pPr marL="180975" indent="-180975" defTabSz="739379" eaLnBrk="1" hangingPunct="1">
              <a:buFont typeface="Arial" panose="020B0604020202020204" pitchFamily="34" charset="0"/>
              <a:buChar char="•"/>
              <a:defRPr/>
            </a:pPr>
            <a:r>
              <a:rPr lang="it-CH" altLang="it-CH" sz="1600" dirty="0"/>
              <a:t>Rinfrescarsi regolarmente con docce e bagni</a:t>
            </a:r>
          </a:p>
          <a:p>
            <a:pPr marL="180975" indent="-180975" defTabSz="739379" eaLnBrk="1" hangingPunct="1">
              <a:buFont typeface="Arial" panose="020B0604020202020204" pitchFamily="34" charset="0"/>
              <a:buChar char="•"/>
              <a:defRPr/>
            </a:pPr>
            <a:r>
              <a:rPr lang="it-CH" altLang="it-CH" sz="1600" dirty="0"/>
              <a:t>Evitare lo svolgimento di attività ricreative all’aperto nelle ore pomeridiane</a:t>
            </a:r>
          </a:p>
          <a:p>
            <a:pPr marL="180975" indent="-180975" defTabSz="739379" eaLnBrk="1" hangingPunct="1">
              <a:buFont typeface="Arial" panose="020B0604020202020204" pitchFamily="34" charset="0"/>
              <a:buChar char="•"/>
              <a:defRPr/>
            </a:pPr>
            <a:r>
              <a:rPr lang="it-CH" altLang="it-CH" sz="1600" dirty="0"/>
              <a:t>Consultare il medico / il farmacista se si assumono farmaci</a:t>
            </a:r>
          </a:p>
          <a:p>
            <a:pPr marL="180975" indent="-180975" defTabSz="739379" eaLnBrk="1" hangingPunct="1">
              <a:buFont typeface="Arial" panose="020B0604020202020204" pitchFamily="34" charset="0"/>
              <a:buChar char="•"/>
              <a:defRPr/>
            </a:pPr>
            <a:r>
              <a:rPr lang="it-CH" altLang="it-CH" sz="1600" dirty="0"/>
              <a:t>Prestare particolare attenzione alle persone più vulnerabili: anziani fragili, neonati, bambini piccoli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3DC58D5-6D67-7846-7C0C-BAD092418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452" y="864096"/>
            <a:ext cx="2875036" cy="4083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684213" y="339725"/>
            <a:ext cx="8208962" cy="431800"/>
          </a:xfrm>
        </p:spPr>
        <p:txBody>
          <a:bodyPr/>
          <a:lstStyle/>
          <a:p>
            <a:pPr eaLnBrk="1" hangingPunct="1"/>
            <a:r>
              <a:rPr lang="it-CH" altLang="it-CH" dirty="0"/>
              <a:t>Misure di prevenzione sul lavoro</a:t>
            </a:r>
            <a:endParaRPr lang="it-IT" altLang="it-CH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D950918-7A96-6065-A85C-44CB47E61E0B}"/>
              </a:ext>
            </a:extLst>
          </p:cNvPr>
          <p:cNvSpPr txBox="1"/>
          <p:nvPr/>
        </p:nvSpPr>
        <p:spPr bwMode="auto">
          <a:xfrm>
            <a:off x="467544" y="955630"/>
            <a:ext cx="648072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it-CH" b="1" i="0" dirty="0">
                <a:solidFill>
                  <a:srgbClr val="FF8200"/>
                </a:solidFill>
                <a:effectLst/>
                <a:latin typeface="+mn-lt"/>
              </a:rPr>
              <a:t>In caso di caldo intenso </a:t>
            </a:r>
          </a:p>
          <a:p>
            <a:pPr algn="l"/>
            <a:r>
              <a:rPr lang="it-CH" sz="800" b="1" dirty="0">
                <a:solidFill>
                  <a:srgbClr val="FF8200"/>
                </a:solidFill>
                <a:latin typeface="+mn-lt"/>
              </a:rPr>
              <a:t>    </a:t>
            </a:r>
            <a:r>
              <a:rPr lang="it-CH" b="1" i="0" dirty="0">
                <a:solidFill>
                  <a:srgbClr val="FF8200"/>
                </a:solidFill>
                <a:effectLst/>
                <a:latin typeface="+mn-lt"/>
              </a:rPr>
              <a:t>(a partire dal livello 3 secondo </a:t>
            </a:r>
            <a:r>
              <a:rPr lang="it-CH" b="1" i="0" dirty="0" err="1">
                <a:solidFill>
                  <a:srgbClr val="FF8200"/>
                </a:solidFill>
                <a:effectLst/>
                <a:latin typeface="+mn-lt"/>
              </a:rPr>
              <a:t>MeteoSvizzera</a:t>
            </a:r>
            <a:r>
              <a:rPr lang="it-CH" b="1" i="0" dirty="0">
                <a:solidFill>
                  <a:srgbClr val="FF8200"/>
                </a:solidFill>
                <a:effectLst/>
                <a:latin typeface="+mn-lt"/>
              </a:rPr>
              <a:t>):</a:t>
            </a:r>
          </a:p>
          <a:p>
            <a:pPr algn="l"/>
            <a:endParaRPr lang="it-CH" sz="800" b="1" i="0" dirty="0">
              <a:solidFill>
                <a:srgbClr val="FF8200"/>
              </a:solidFill>
              <a:effectLst/>
              <a:latin typeface="+mn-lt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CH" sz="1600" b="0" i="0" dirty="0">
                <a:solidFill>
                  <a:srgbClr val="666666"/>
                </a:solidFill>
                <a:effectLst/>
                <a:latin typeface="+mn-lt"/>
              </a:rPr>
              <a:t>Spostare possibilmente i lavori alle prime ore del mattino</a:t>
            </a:r>
          </a:p>
          <a:p>
            <a:pPr algn="l">
              <a:lnSpc>
                <a:spcPct val="150000"/>
              </a:lnSpc>
            </a:pPr>
            <a:endParaRPr lang="it-CH" sz="600" b="0" i="0" dirty="0">
              <a:solidFill>
                <a:srgbClr val="666666"/>
              </a:solidFill>
              <a:effectLst/>
              <a:latin typeface="+mn-lt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CH" sz="1600" b="0" i="0" dirty="0">
                <a:solidFill>
                  <a:srgbClr val="666666"/>
                </a:solidFill>
                <a:effectLst/>
                <a:latin typeface="+mn-lt"/>
              </a:rPr>
              <a:t>Bere molto e spesso,</a:t>
            </a:r>
            <a:r>
              <a:rPr lang="it-CH" sz="1600" dirty="0">
                <a:solidFill>
                  <a:srgbClr val="666666"/>
                </a:solidFill>
                <a:latin typeface="+mn-lt"/>
              </a:rPr>
              <a:t> c</a:t>
            </a:r>
            <a:r>
              <a:rPr lang="it-CH" sz="1600" b="0" i="0" dirty="0">
                <a:solidFill>
                  <a:srgbClr val="666666"/>
                </a:solidFill>
                <a:effectLst/>
                <a:latin typeface="+mn-lt"/>
              </a:rPr>
              <a:t>hi non assume liquidi in quantità    sufficiente rischia la vita!</a:t>
            </a:r>
            <a:endParaRPr lang="it-CH" sz="600" b="0" i="0" dirty="0">
              <a:solidFill>
                <a:srgbClr val="666666"/>
              </a:solidFill>
              <a:effectLst/>
              <a:latin typeface="+mn-lt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CH" sz="1600" b="0" i="0" dirty="0">
                <a:solidFill>
                  <a:srgbClr val="666666"/>
                </a:solidFill>
                <a:effectLst/>
                <a:latin typeface="+mn-lt"/>
              </a:rPr>
              <a:t>Non lavorare da soli, affinché i colleghi possano riconoscere i sintomi di eventuali problemi causati dalla canicola e intervenire</a:t>
            </a:r>
            <a:endParaRPr lang="it-CH" sz="600" b="0" i="0" dirty="0">
              <a:solidFill>
                <a:srgbClr val="666666"/>
              </a:solidFill>
              <a:effectLst/>
              <a:latin typeface="+mn-lt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CH" sz="1600" b="0" i="0" dirty="0">
                <a:solidFill>
                  <a:srgbClr val="666666"/>
                </a:solidFill>
                <a:effectLst/>
                <a:latin typeface="+mn-lt"/>
              </a:rPr>
              <a:t>Recarsi regolarmente in luoghi ombreggiati</a:t>
            </a:r>
          </a:p>
          <a:p>
            <a:pPr algn="l">
              <a:lnSpc>
                <a:spcPct val="150000"/>
              </a:lnSpc>
            </a:pPr>
            <a:endParaRPr lang="it-CH" sz="600" b="0" i="0" dirty="0">
              <a:solidFill>
                <a:srgbClr val="666666"/>
              </a:solidFill>
              <a:effectLst/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CH" sz="1600" dirty="0">
                <a:solidFill>
                  <a:srgbClr val="666666"/>
                </a:solidFill>
                <a:latin typeface="+mn-lt"/>
              </a:rPr>
              <a:t>I</a:t>
            </a:r>
            <a:r>
              <a:rPr lang="it-CH" sz="1600" b="0" i="0" dirty="0">
                <a:solidFill>
                  <a:srgbClr val="666666"/>
                </a:solidFill>
                <a:effectLst/>
                <a:latin typeface="+mn-lt"/>
              </a:rPr>
              <a:t>ndossare un copricapo dotato di protezione per la nuca;    bagnarlo per rinfrescare il collo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9B4B428-D159-43BF-E421-2DFCB8470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228" y="843558"/>
            <a:ext cx="2681260" cy="158420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7AD9B84-145E-80AC-8359-B5A117C5D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366" y="2576686"/>
            <a:ext cx="1538825" cy="115939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79C09B9-6CC3-060E-AAEF-D529441F3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366" y="3792252"/>
            <a:ext cx="1545861" cy="1159396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DCD1EBFE-B337-4B13-602A-5E4C5E90C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723" y="827696"/>
            <a:ext cx="2681260" cy="158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684213" y="339725"/>
            <a:ext cx="8208962" cy="431800"/>
          </a:xfrm>
        </p:spPr>
        <p:txBody>
          <a:bodyPr/>
          <a:lstStyle/>
          <a:p>
            <a:pPr eaLnBrk="1" hangingPunct="1"/>
            <a:r>
              <a:rPr lang="it-CH" altLang="it-CH" dirty="0"/>
              <a:t>Misure di pronto soccorso sul posto di lavoro</a:t>
            </a:r>
            <a:endParaRPr lang="it-IT" altLang="it-CH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19A6383-96B1-4A72-6EEE-A8DBBCC87EE9}"/>
              </a:ext>
            </a:extLst>
          </p:cNvPr>
          <p:cNvSpPr txBox="1"/>
          <p:nvPr/>
        </p:nvSpPr>
        <p:spPr bwMode="auto">
          <a:xfrm>
            <a:off x="611560" y="843558"/>
            <a:ext cx="8352928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it-CH" b="1" i="0" dirty="0">
                <a:solidFill>
                  <a:srgbClr val="FF8200"/>
                </a:solidFill>
                <a:effectLst/>
                <a:latin typeface="+mn-lt"/>
              </a:rPr>
              <a:t>Primo soccorso</a:t>
            </a:r>
          </a:p>
          <a:p>
            <a:pPr algn="l"/>
            <a:endParaRPr lang="it-CH" sz="800" b="1" i="0" dirty="0">
              <a:solidFill>
                <a:srgbClr val="666666"/>
              </a:solidFill>
              <a:effectLst/>
              <a:latin typeface="+mn-lt"/>
            </a:endParaRPr>
          </a:p>
          <a:p>
            <a:pPr marL="285750" indent="-285750" algn="l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it-CH" sz="1600" b="1" i="0" dirty="0">
                <a:solidFill>
                  <a:srgbClr val="666666"/>
                </a:solidFill>
                <a:effectLst/>
                <a:latin typeface="+mn-lt"/>
              </a:rPr>
              <a:t>Se una persona al lavoro accusa malessere a causa del calore:</a:t>
            </a:r>
            <a:endParaRPr lang="it-CH" sz="1600" b="0" i="0" dirty="0">
              <a:solidFill>
                <a:srgbClr val="666666"/>
              </a:solidFill>
              <a:effectLst/>
              <a:latin typeface="+mn-lt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CH" sz="1600" b="0" i="0" dirty="0">
                <a:solidFill>
                  <a:srgbClr val="666666"/>
                </a:solidFill>
                <a:effectLst/>
                <a:latin typeface="+mn-lt"/>
              </a:rPr>
              <a:t>Somministrarle liquidi, consentirle di sdraiarsi temporaneamente al fresco e, se necessario, di tornare a casa accompagnata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CH" sz="1600" b="0" i="0" dirty="0">
                <a:solidFill>
                  <a:srgbClr val="666666"/>
                </a:solidFill>
                <a:effectLst/>
                <a:latin typeface="+mn-lt"/>
              </a:rPr>
              <a:t>Consigliare una visita medica</a:t>
            </a:r>
          </a:p>
          <a:p>
            <a:pPr marL="285750" indent="-285750" algn="l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it-CH" sz="1600" b="1" i="0" dirty="0">
                <a:solidFill>
                  <a:srgbClr val="666666"/>
                </a:solidFill>
                <a:effectLst/>
                <a:latin typeface="+mn-lt"/>
              </a:rPr>
              <a:t>In caso di spossatezza o svenimento:</a:t>
            </a:r>
          </a:p>
          <a:p>
            <a:pPr marL="628650" lvl="1" indent="-1714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it-CH" sz="1400" b="0" i="0" dirty="0">
                <a:solidFill>
                  <a:srgbClr val="666666"/>
                </a:solidFill>
                <a:effectLst/>
                <a:latin typeface="+mn-lt"/>
              </a:rPr>
              <a:t>Portare all'ombra la persona interessata, farla sdraiare in caso di vertigini, posizionarla sul fianco in caso di nausea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CH" sz="1400" b="0" i="0" dirty="0">
                <a:solidFill>
                  <a:srgbClr val="666666"/>
                </a:solidFill>
                <a:effectLst/>
                <a:latin typeface="+mn-lt"/>
              </a:rPr>
              <a:t>Se la persona è cosciente e lucida, somministrare acqua (in piccole quantità ogni 15 minuti)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CH" sz="1400" b="0" dirty="0">
                <a:solidFill>
                  <a:srgbClr val="666666"/>
                </a:solidFill>
                <a:effectLst/>
                <a:latin typeface="+mn-lt"/>
              </a:rPr>
              <a:t>I</a:t>
            </a:r>
            <a:r>
              <a:rPr lang="it-CH" sz="1400" b="0" i="0" dirty="0">
                <a:solidFill>
                  <a:srgbClr val="666666"/>
                </a:solidFill>
                <a:effectLst/>
                <a:latin typeface="+mn-lt"/>
              </a:rPr>
              <a:t>n caso di svenimento chiamare immediatamente il primo soccorso (tel. 112 o 144); controllare la temperatura corporea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it-CH" sz="1400" b="0" i="0" dirty="0">
                <a:solidFill>
                  <a:srgbClr val="666666"/>
                </a:solidFill>
                <a:effectLst/>
                <a:latin typeface="+mn-lt"/>
              </a:rPr>
              <a:t>In attesa dell'ambulanza, portare la persona all'ombra e metterla in una posizione sicura, dopodiché bagnarle la fronte, la nuca, le braccia e le gambe con una compressa fredda; farle aria con un ventaglio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BBA5AD-2E08-A623-F634-187F80C30FE4}"/>
              </a:ext>
            </a:extLst>
          </p:cNvPr>
          <p:cNvSpPr txBox="1"/>
          <p:nvPr/>
        </p:nvSpPr>
        <p:spPr bwMode="auto">
          <a:xfrm>
            <a:off x="6660232" y="4578682"/>
            <a:ext cx="18722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CH" dirty="0">
                <a:hlinkClick r:id="rId3"/>
              </a:rPr>
              <a:t>SUVA Canicola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828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92275" y="1692275"/>
            <a:ext cx="6840538" cy="592138"/>
          </a:xfrm>
        </p:spPr>
        <p:txBody>
          <a:bodyPr/>
          <a:lstStyle/>
          <a:p>
            <a:pPr>
              <a:defRPr/>
            </a:pPr>
            <a:r>
              <a:rPr lang="it-CH" dirty="0"/>
              <a:t>Ulteriori informazioni</a:t>
            </a:r>
          </a:p>
        </p:txBody>
      </p:sp>
      <p:sp>
        <p:nvSpPr>
          <p:cNvPr id="23555" name="Segnaposto testo 3"/>
          <p:cNvSpPr>
            <a:spLocks noGrp="1"/>
          </p:cNvSpPr>
          <p:nvPr>
            <p:ph type="body" sz="half" idx="2"/>
          </p:nvPr>
        </p:nvSpPr>
        <p:spPr>
          <a:xfrm>
            <a:off x="1692275" y="2751138"/>
            <a:ext cx="4319588" cy="708528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it-CH" altLang="it-CH" dirty="0" smtClean="0"/>
              <a:t>Presidente del Gruppo Operativo Salute e Ambiente</a:t>
            </a:r>
            <a:r>
              <a:rPr lang="it-CH" altLang="it-CH" dirty="0"/>
              <a:t/>
            </a:r>
            <a:br>
              <a:rPr lang="it-CH" altLang="it-CH" dirty="0"/>
            </a:br>
            <a:r>
              <a:rPr lang="it-CH" altLang="it-CH" dirty="0" smtClean="0"/>
              <a:t>Via Dogana 5</a:t>
            </a:r>
            <a:r>
              <a:rPr lang="it-CH" altLang="it-CH" dirty="0"/>
              <a:t/>
            </a:r>
            <a:br>
              <a:rPr lang="it-CH" altLang="it-CH" dirty="0"/>
            </a:br>
            <a:r>
              <a:rPr lang="it-CH" altLang="it-CH" dirty="0" smtClean="0"/>
              <a:t>091 814 30 50</a:t>
            </a:r>
            <a:endParaRPr lang="it-CH" altLang="it-CH" dirty="0"/>
          </a:p>
          <a:p>
            <a:pPr>
              <a:spcAft>
                <a:spcPct val="0"/>
              </a:spcAft>
            </a:pPr>
            <a:r>
              <a:rPr lang="it-CH" altLang="it-CH" dirty="0" smtClean="0"/>
              <a:t>martine.bouviergallacchi@ti.ch</a:t>
            </a:r>
            <a:endParaRPr lang="it-CH" altLang="it-CH" dirty="0"/>
          </a:p>
        </p:txBody>
      </p:sp>
      <p:sp>
        <p:nvSpPr>
          <p:cNvPr id="23556" name="Segnaposto testo 4"/>
          <p:cNvSpPr>
            <a:spLocks noGrp="1"/>
          </p:cNvSpPr>
          <p:nvPr>
            <p:ph type="body" idx="11"/>
          </p:nvPr>
        </p:nvSpPr>
        <p:spPr>
          <a:xfrm>
            <a:off x="1692275" y="4011613"/>
            <a:ext cx="4319588" cy="4318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it-CH" altLang="it-CH" dirty="0" smtClean="0"/>
              <a:t>Dipartimento della sanità e della socialità</a:t>
            </a:r>
            <a:r>
              <a:rPr lang="it-CH" altLang="it-CH" dirty="0"/>
              <a:t/>
            </a:r>
            <a:br>
              <a:rPr lang="it-CH" altLang="it-CH" dirty="0"/>
            </a:br>
            <a:endParaRPr lang="it-CH" altLang="it-CH" dirty="0"/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7380288" y="3255963"/>
            <a:ext cx="1187450" cy="1187450"/>
          </a:xfrm>
          <a:prstGeom prst="rect">
            <a:avLst/>
          </a:prstGeom>
          <a:noFill/>
          <a:ln w="6350" algn="ctr">
            <a:solidFill>
              <a:schemeClr val="bg2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038" rIns="0" bIns="46038" anchor="ctr"/>
          <a:lstStyle>
            <a:lvl1pPr indent="-342900" eaLnBrk="0" hangingPunct="0">
              <a:spcAft>
                <a:spcPts val="1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it-CH" altLang="it-CH" sz="900"/>
              <a:t>CARTELLA STAMPA</a:t>
            </a:r>
            <a:br>
              <a:rPr lang="it-CH" altLang="it-CH" sz="900"/>
            </a:br>
            <a:r>
              <a:rPr lang="it-CH" altLang="it-CH" sz="900" b="1"/>
              <a:t>www.ti.ch/stampa</a:t>
            </a:r>
            <a:endParaRPr lang="it-IT" altLang="it-CH" sz="900" b="1"/>
          </a:p>
        </p:txBody>
      </p:sp>
      <p:sp>
        <p:nvSpPr>
          <p:cNvPr id="23558" name="Segnaposto testo 2"/>
          <p:cNvSpPr>
            <a:spLocks noGrp="1"/>
          </p:cNvSpPr>
          <p:nvPr>
            <p:ph type="body" idx="10"/>
          </p:nvPr>
        </p:nvSpPr>
        <p:spPr>
          <a:xfrm>
            <a:off x="1692275" y="2571750"/>
            <a:ext cx="4319588" cy="179388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it-CH" altLang="it-CH" dirty="0" smtClean="0"/>
              <a:t>Martine Bouvier Gallacchi</a:t>
            </a:r>
            <a:endParaRPr lang="it-CH" altLang="it-CH" dirty="0"/>
          </a:p>
        </p:txBody>
      </p:sp>
    </p:spTree>
    <p:extLst>
      <p:ext uri="{BB962C8B-B14F-4D97-AF65-F5344CB8AC3E}">
        <p14:creationId xmlns:p14="http://schemas.microsoft.com/office/powerpoint/2010/main" val="37393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549" y="2691703"/>
            <a:ext cx="3626461" cy="1968279"/>
          </a:xfrm>
          <a:prstGeom prst="rect">
            <a:avLst/>
          </a:prstGeom>
        </p:spPr>
      </p:pic>
      <p:sp>
        <p:nvSpPr>
          <p:cNvPr id="11266" name="Titolo 3"/>
          <p:cNvSpPr>
            <a:spLocks noGrp="1"/>
          </p:cNvSpPr>
          <p:nvPr>
            <p:ph type="title"/>
          </p:nvPr>
        </p:nvSpPr>
        <p:spPr>
          <a:xfrm>
            <a:off x="684213" y="339725"/>
            <a:ext cx="8208962" cy="431800"/>
          </a:xfrm>
        </p:spPr>
        <p:txBody>
          <a:bodyPr/>
          <a:lstStyle/>
          <a:p>
            <a:r>
              <a:rPr lang="it-CH" altLang="it-CH" dirty="0"/>
              <a:t>Cambiamenti climatici e canicola</a:t>
            </a:r>
          </a:p>
        </p:txBody>
      </p:sp>
      <p:sp>
        <p:nvSpPr>
          <p:cNvPr id="7" name="Segnaposto contenuto 1"/>
          <p:cNvSpPr txBox="1">
            <a:spLocks/>
          </p:cNvSpPr>
          <p:nvPr/>
        </p:nvSpPr>
        <p:spPr bwMode="auto">
          <a:xfrm>
            <a:off x="323529" y="1851322"/>
            <a:ext cx="4392488" cy="122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038" rIns="0" bIns="46038"/>
          <a:lstStyle>
            <a:lvl1pPr marL="0" indent="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Courier New" pitchFamily="49" charset="0"/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Courier New" pitchFamily="49" charset="0"/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Courier New" pitchFamily="49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Symbol" pitchFamily="18" charset="2"/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Symbol" pitchFamily="18" charset="2"/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Symbol" pitchFamily="18" charset="2"/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Symbol" pitchFamily="18" charset="2"/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it-CH" altLang="it-CH" sz="1600" kern="0" dirty="0"/>
              <a:t>Gli scenari climatici per la Svizzera indicano un </a:t>
            </a:r>
            <a:r>
              <a:rPr lang="it-CH" altLang="it-CH" sz="1600" b="1" kern="0" dirty="0"/>
              <a:t>aumento</a:t>
            </a:r>
            <a:r>
              <a:rPr lang="it-CH" altLang="it-CH" sz="1600" kern="0" dirty="0"/>
              <a:t> delle temperature medie e della frequenza, intensità e durata dei </a:t>
            </a:r>
            <a:r>
              <a:rPr lang="it-CH" altLang="it-CH" sz="1600" b="1" kern="0" dirty="0"/>
              <a:t>periodi di </a:t>
            </a:r>
            <a:r>
              <a:rPr lang="it-CH" altLang="it-CH" sz="1600" b="1" kern="0" dirty="0" smtClean="0"/>
              <a:t>canicola</a:t>
            </a:r>
          </a:p>
          <a:p>
            <a:pPr lvl="2">
              <a:defRPr/>
            </a:pPr>
            <a:endParaRPr lang="it-CH" altLang="it-CH" sz="1400" kern="0" dirty="0">
              <a:solidFill>
                <a:schemeClr val="tx2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11560" y="843558"/>
            <a:ext cx="76322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it-CH" altLang="it-CH" b="1" kern="0" dirty="0"/>
              <a:t>Dall’estate del 2003 </a:t>
            </a:r>
            <a:r>
              <a:rPr lang="it-CH" altLang="it-CH" kern="0" dirty="0"/>
              <a:t>sappiamo che in Ticino esiste un rischio accresciuto di periodi di canicola e del conseguente impatto sulla salute della popolazione e delle persone più vulnerabili 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175535"/>
              </p:ext>
            </p:extLst>
          </p:nvPr>
        </p:nvGraphicFramePr>
        <p:xfrm>
          <a:off x="5724129" y="2385030"/>
          <a:ext cx="3024335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489">
                  <a:extLst>
                    <a:ext uri="{9D8B030D-6E8A-4147-A177-3AD203B41FA5}">
                      <a16:colId xmlns:a16="http://schemas.microsoft.com/office/drawing/2014/main" val="435478695"/>
                    </a:ext>
                  </a:extLst>
                </a:gridCol>
                <a:gridCol w="756238">
                  <a:extLst>
                    <a:ext uri="{9D8B030D-6E8A-4147-A177-3AD203B41FA5}">
                      <a16:colId xmlns:a16="http://schemas.microsoft.com/office/drawing/2014/main" val="3819597994"/>
                    </a:ext>
                  </a:extLst>
                </a:gridCol>
                <a:gridCol w="756238">
                  <a:extLst>
                    <a:ext uri="{9D8B030D-6E8A-4147-A177-3AD203B41FA5}">
                      <a16:colId xmlns:a16="http://schemas.microsoft.com/office/drawing/2014/main" val="1355197944"/>
                    </a:ext>
                  </a:extLst>
                </a:gridCol>
                <a:gridCol w="824370">
                  <a:extLst>
                    <a:ext uri="{9D8B030D-6E8A-4147-A177-3AD203B41FA5}">
                      <a16:colId xmlns:a16="http://schemas.microsoft.com/office/drawing/2014/main" val="4010379747"/>
                    </a:ext>
                  </a:extLst>
                </a:gridCol>
              </a:tblGrid>
              <a:tr h="393048">
                <a:tc>
                  <a:txBody>
                    <a:bodyPr/>
                    <a:lstStyle/>
                    <a:p>
                      <a:pPr algn="ctr"/>
                      <a:r>
                        <a:rPr lang="it-CH" sz="1000" dirty="0" smtClean="0"/>
                        <a:t>Anno</a:t>
                      </a:r>
                      <a:endParaRPr lang="it-CH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CH" sz="1000" b="0" dirty="0" smtClean="0"/>
                        <a:t>Giugno</a:t>
                      </a:r>
                    </a:p>
                    <a:p>
                      <a:pPr algn="ctr"/>
                      <a:r>
                        <a:rPr lang="it-CH" sz="1000" b="0" dirty="0" smtClean="0"/>
                        <a:t>No giorni</a:t>
                      </a:r>
                      <a:endParaRPr lang="it-CH" sz="1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CH" sz="1000" b="0" dirty="0" smtClean="0"/>
                        <a:t>Luglio</a:t>
                      </a:r>
                    </a:p>
                    <a:p>
                      <a:pPr algn="ctr"/>
                      <a:r>
                        <a:rPr lang="it-CH" sz="1000" b="0" dirty="0" smtClean="0"/>
                        <a:t>No giorni</a:t>
                      </a:r>
                      <a:endParaRPr lang="it-CH" sz="1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CH" sz="1000" b="0" dirty="0" smtClean="0"/>
                        <a:t>Agosto</a:t>
                      </a:r>
                    </a:p>
                    <a:p>
                      <a:pPr algn="ctr"/>
                      <a:r>
                        <a:rPr lang="it-CH" sz="1000" b="0" dirty="0" smtClean="0"/>
                        <a:t>No giorni</a:t>
                      </a:r>
                      <a:endParaRPr lang="it-CH" sz="1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9328933"/>
                  </a:ext>
                </a:extLst>
              </a:tr>
              <a:tr h="218798">
                <a:tc>
                  <a:txBody>
                    <a:bodyPr/>
                    <a:lstStyle/>
                    <a:p>
                      <a:pPr algn="ctr"/>
                      <a:r>
                        <a:rPr lang="it-CH" sz="1000" dirty="0" smtClean="0"/>
                        <a:t>2015</a:t>
                      </a:r>
                      <a:endParaRPr lang="it-CH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CH" sz="1000" dirty="0" smtClean="0"/>
                        <a:t>-</a:t>
                      </a:r>
                      <a:endParaRPr lang="it-CH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CH" sz="1000" dirty="0" smtClean="0"/>
                        <a:t>16</a:t>
                      </a:r>
                      <a:endParaRPr lang="it-CH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CH" sz="1000" dirty="0" smtClean="0"/>
                        <a:t>4</a:t>
                      </a:r>
                      <a:endParaRPr lang="it-CH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5375449"/>
                  </a:ext>
                </a:extLst>
              </a:tr>
              <a:tr h="218798">
                <a:tc>
                  <a:txBody>
                    <a:bodyPr/>
                    <a:lstStyle/>
                    <a:p>
                      <a:pPr algn="ctr"/>
                      <a:r>
                        <a:rPr lang="it-CH" sz="1000" dirty="0" smtClean="0"/>
                        <a:t>2016</a:t>
                      </a:r>
                      <a:endParaRPr lang="it-CH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CH" sz="1000" dirty="0" smtClean="0"/>
                        <a:t>-</a:t>
                      </a:r>
                      <a:endParaRPr lang="it-CH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CH" sz="1000" dirty="0" smtClean="0"/>
                        <a:t>-</a:t>
                      </a:r>
                      <a:endParaRPr lang="it-CH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CH" sz="1000" dirty="0" smtClean="0"/>
                        <a:t>-</a:t>
                      </a:r>
                      <a:endParaRPr lang="it-CH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0870798"/>
                  </a:ext>
                </a:extLst>
              </a:tr>
              <a:tr h="218798">
                <a:tc>
                  <a:txBody>
                    <a:bodyPr/>
                    <a:lstStyle/>
                    <a:p>
                      <a:pPr algn="ctr"/>
                      <a:r>
                        <a:rPr lang="it-CH" sz="1000" dirty="0" smtClean="0"/>
                        <a:t>2017</a:t>
                      </a:r>
                      <a:endParaRPr lang="it-CH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CH" sz="1000" dirty="0" smtClean="0"/>
                        <a:t>4</a:t>
                      </a:r>
                      <a:endParaRPr lang="it-CH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CH" sz="1000" dirty="0" smtClean="0"/>
                        <a:t>-</a:t>
                      </a:r>
                      <a:endParaRPr lang="it-CH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CH" sz="1000" dirty="0" smtClean="0"/>
                        <a:t>5</a:t>
                      </a:r>
                      <a:endParaRPr lang="it-CH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65355"/>
                  </a:ext>
                </a:extLst>
              </a:tr>
              <a:tr h="218798">
                <a:tc>
                  <a:txBody>
                    <a:bodyPr/>
                    <a:lstStyle/>
                    <a:p>
                      <a:pPr algn="ctr"/>
                      <a:r>
                        <a:rPr lang="it-CH" sz="1000" dirty="0" smtClean="0"/>
                        <a:t>2018</a:t>
                      </a:r>
                      <a:endParaRPr lang="it-CH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CH" sz="1000" dirty="0" smtClean="0"/>
                        <a:t>5</a:t>
                      </a:r>
                      <a:endParaRPr lang="it-CH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CH" sz="1000" dirty="0" smtClean="0"/>
                        <a:t>8</a:t>
                      </a:r>
                      <a:endParaRPr lang="it-CH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CH" sz="1000" dirty="0" smtClean="0"/>
                        <a:t>-</a:t>
                      </a:r>
                      <a:endParaRPr lang="it-CH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312591"/>
                  </a:ext>
                </a:extLst>
              </a:tr>
              <a:tr h="218798">
                <a:tc>
                  <a:txBody>
                    <a:bodyPr/>
                    <a:lstStyle/>
                    <a:p>
                      <a:pPr algn="ctr"/>
                      <a:r>
                        <a:rPr lang="it-CH" sz="1000" dirty="0" smtClean="0"/>
                        <a:t>2019</a:t>
                      </a:r>
                      <a:endParaRPr lang="it-CH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CH" sz="1000" dirty="0" smtClean="0"/>
                        <a:t>7</a:t>
                      </a:r>
                      <a:endParaRPr lang="it-CH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CH" sz="1000" dirty="0" smtClean="0"/>
                        <a:t>6</a:t>
                      </a:r>
                      <a:endParaRPr lang="it-CH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CH" sz="1000" dirty="0" smtClean="0"/>
                        <a:t>-</a:t>
                      </a:r>
                      <a:endParaRPr lang="it-CH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0637493"/>
                  </a:ext>
                </a:extLst>
              </a:tr>
              <a:tr h="218798">
                <a:tc>
                  <a:txBody>
                    <a:bodyPr/>
                    <a:lstStyle/>
                    <a:p>
                      <a:pPr algn="ctr"/>
                      <a:r>
                        <a:rPr lang="it-CH" sz="1000" dirty="0" smtClean="0"/>
                        <a:t>2020</a:t>
                      </a:r>
                      <a:endParaRPr lang="it-CH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CH" sz="1000" dirty="0" smtClean="0"/>
                        <a:t>-</a:t>
                      </a:r>
                      <a:endParaRPr lang="it-CH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CH" sz="1000" dirty="0" smtClean="0"/>
                        <a:t>3</a:t>
                      </a:r>
                      <a:endParaRPr lang="it-CH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CH" sz="1000" dirty="0" smtClean="0"/>
                        <a:t>6</a:t>
                      </a:r>
                      <a:endParaRPr lang="it-CH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6803214"/>
                  </a:ext>
                </a:extLst>
              </a:tr>
              <a:tr h="218798">
                <a:tc>
                  <a:txBody>
                    <a:bodyPr/>
                    <a:lstStyle/>
                    <a:p>
                      <a:pPr algn="ctr"/>
                      <a:r>
                        <a:rPr lang="it-CH" sz="1000" dirty="0" smtClean="0"/>
                        <a:t>2021</a:t>
                      </a:r>
                      <a:endParaRPr lang="it-CH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CH" sz="1000" dirty="0" smtClean="0"/>
                        <a:t>-</a:t>
                      </a:r>
                      <a:endParaRPr lang="it-CH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CH" sz="1000" dirty="0" smtClean="0"/>
                        <a:t>-</a:t>
                      </a:r>
                      <a:endParaRPr lang="it-CH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CH" sz="1000" dirty="0" smtClean="0"/>
                        <a:t>3</a:t>
                      </a:r>
                      <a:endParaRPr lang="it-CH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8459064"/>
                  </a:ext>
                </a:extLst>
              </a:tr>
              <a:tr h="218798">
                <a:tc>
                  <a:txBody>
                    <a:bodyPr/>
                    <a:lstStyle/>
                    <a:p>
                      <a:pPr algn="ctr"/>
                      <a:r>
                        <a:rPr lang="it-CH" sz="1000" dirty="0" smtClean="0"/>
                        <a:t>2022</a:t>
                      </a:r>
                      <a:endParaRPr lang="it-CH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CH" sz="1000" dirty="0" smtClean="0"/>
                        <a:t>6</a:t>
                      </a:r>
                      <a:endParaRPr lang="it-CH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CH" sz="1000" smtClean="0"/>
                        <a:t>13</a:t>
                      </a:r>
                      <a:endParaRPr lang="it-CH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CH" sz="1000" dirty="0" smtClean="0"/>
                        <a:t>5</a:t>
                      </a:r>
                      <a:endParaRPr lang="it-CH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079081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 bwMode="auto">
          <a:xfrm>
            <a:off x="5796135" y="1923678"/>
            <a:ext cx="26642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Aft>
                <a:spcPts val="600"/>
              </a:spcAft>
              <a:buClrTx/>
              <a:buSzTx/>
            </a:pPr>
            <a:r>
              <a:rPr lang="it-CH" sz="2000" b="1" dirty="0" smtClean="0">
                <a:latin typeface="+mn-lt"/>
              </a:rPr>
              <a:t>Per il Ticino significa</a:t>
            </a:r>
          </a:p>
        </p:txBody>
      </p:sp>
    </p:spTree>
    <p:extLst>
      <p:ext uri="{BB962C8B-B14F-4D97-AF65-F5344CB8AC3E}">
        <p14:creationId xmlns:p14="http://schemas.microsoft.com/office/powerpoint/2010/main" val="18521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olo 2"/>
          <p:cNvSpPr>
            <a:spLocks noGrp="1"/>
          </p:cNvSpPr>
          <p:nvPr>
            <p:ph type="title"/>
          </p:nvPr>
        </p:nvSpPr>
        <p:spPr>
          <a:xfrm>
            <a:off x="684213" y="339725"/>
            <a:ext cx="8208962" cy="431800"/>
          </a:xfrm>
        </p:spPr>
        <p:txBody>
          <a:bodyPr/>
          <a:lstStyle/>
          <a:p>
            <a:r>
              <a:rPr lang="it-CH" altLang="it-CH" dirty="0"/>
              <a:t>Effetti della canicola sulla salute</a:t>
            </a:r>
          </a:p>
        </p:txBody>
      </p:sp>
      <p:sp>
        <p:nvSpPr>
          <p:cNvPr id="5" name="Segnaposto contenuto 1"/>
          <p:cNvSpPr txBox="1">
            <a:spLocks/>
          </p:cNvSpPr>
          <p:nvPr/>
        </p:nvSpPr>
        <p:spPr>
          <a:xfrm>
            <a:off x="899592" y="1923678"/>
            <a:ext cx="4896544" cy="2232248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Arial" pitchFamily="34" charset="0"/>
              <a:buChar char="●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5pPr>
            <a:lvl6pPr marL="2393950" indent="-177800" algn="l" rtl="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6pPr>
            <a:lvl7pPr marL="2851150" indent="-177800" algn="l" rtl="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7pPr>
            <a:lvl8pPr marL="3308350" indent="-177800" algn="l" rtl="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8pPr>
            <a:lvl9pPr marL="3765550" indent="-177800" algn="l" rtl="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it-IT" altLang="it-CH" sz="1800" kern="0" dirty="0"/>
              <a:t>Temperature elevate associate a livelli di umidità elevati possono compromettere il </a:t>
            </a:r>
            <a:r>
              <a:rPr lang="it-IT" altLang="it-CH" sz="1800" b="1" kern="0" dirty="0"/>
              <a:t>sistema di termoregolazione</a:t>
            </a:r>
            <a:r>
              <a:rPr lang="it-IT" altLang="it-CH" sz="1800" kern="0" dirty="0"/>
              <a:t> del corpo: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CH" sz="1600" kern="0" dirty="0"/>
              <a:t>aumento della temperatura corporea e compromissione di organi vitali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CH" sz="1600" dirty="0"/>
              <a:t>raffreddamento insufficiente del corpo tramite sudorazione </a:t>
            </a:r>
          </a:p>
        </p:txBody>
      </p:sp>
      <p:sp>
        <p:nvSpPr>
          <p:cNvPr id="3" name="CasellaDiTesto 2"/>
          <p:cNvSpPr txBox="1"/>
          <p:nvPr/>
        </p:nvSpPr>
        <p:spPr bwMode="auto">
          <a:xfrm>
            <a:off x="683568" y="1059582"/>
            <a:ext cx="756084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spcAft>
                <a:spcPts val="600"/>
              </a:spcAft>
              <a:buClrTx/>
              <a:buSzTx/>
            </a:pPr>
            <a:r>
              <a:rPr lang="it-CH" sz="2000" b="1" dirty="0">
                <a:latin typeface="+mn-lt"/>
              </a:rPr>
              <a:t>La canicola è un evento meteorologico che costituisce un fattore di rischio per la salute della popolazione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0"/>
          <a:stretch/>
        </p:blipFill>
        <p:spPr bwMode="auto">
          <a:xfrm>
            <a:off x="6228184" y="1964152"/>
            <a:ext cx="1624164" cy="132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2" descr="Sommeil, santé mentale et fragilité des plus vulnérables, une canicule  pesante au quotidien - rts.ch - Médec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35846"/>
            <a:ext cx="3356372" cy="134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81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olo 2"/>
          <p:cNvSpPr>
            <a:spLocks noGrp="1"/>
          </p:cNvSpPr>
          <p:nvPr>
            <p:ph type="title"/>
          </p:nvPr>
        </p:nvSpPr>
        <p:spPr>
          <a:xfrm>
            <a:off x="684213" y="339725"/>
            <a:ext cx="8208962" cy="431800"/>
          </a:xfrm>
        </p:spPr>
        <p:txBody>
          <a:bodyPr/>
          <a:lstStyle/>
          <a:p>
            <a:r>
              <a:rPr lang="it-CH" altLang="it-CH" dirty="0"/>
              <a:t>I gruppi maggiormente a rischio</a:t>
            </a:r>
          </a:p>
        </p:txBody>
      </p:sp>
      <p:sp>
        <p:nvSpPr>
          <p:cNvPr id="2" name="CasellaDiTesto 1"/>
          <p:cNvSpPr txBox="1"/>
          <p:nvPr/>
        </p:nvSpPr>
        <p:spPr bwMode="auto">
          <a:xfrm>
            <a:off x="467544" y="1020093"/>
            <a:ext cx="813690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spcAft>
                <a:spcPts val="600"/>
              </a:spcAft>
              <a:buClrTx/>
              <a:buSzTx/>
            </a:pPr>
            <a:r>
              <a:rPr lang="it-CH" sz="2000" b="1" dirty="0">
                <a:latin typeface="+mn-lt"/>
              </a:rPr>
              <a:t>In caso di esposizione prolungata, tutti possono essere a rischio, anche chi non ha particolari problemi di salute </a:t>
            </a:r>
          </a:p>
        </p:txBody>
      </p:sp>
      <p:sp>
        <p:nvSpPr>
          <p:cNvPr id="6" name="Segnaposto contenuto 1"/>
          <p:cNvSpPr txBox="1">
            <a:spLocks/>
          </p:cNvSpPr>
          <p:nvPr/>
        </p:nvSpPr>
        <p:spPr>
          <a:xfrm>
            <a:off x="539552" y="2643758"/>
            <a:ext cx="7920880" cy="2160240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Arial" pitchFamily="34" charset="0"/>
              <a:buChar char="●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5pPr>
            <a:lvl6pPr marL="2393950" indent="-177800" algn="l" rtl="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6pPr>
            <a:lvl7pPr marL="2851150" indent="-177800" algn="l" rtl="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7pPr>
            <a:lvl8pPr marL="3308350" indent="-177800" algn="l" rtl="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8pPr>
            <a:lvl9pPr marL="3765550" indent="-177800" algn="l" rtl="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it-IT" altLang="it-CH" sz="1800" kern="0" dirty="0"/>
              <a:t>Gruppi più a rischio e sui quali bisogna porre particolare attenzione: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CH" altLang="it-CH" sz="1800" dirty="0"/>
              <a:t>Anziani fragili che vivono da soli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CH" altLang="it-CH" sz="1800" dirty="0"/>
              <a:t>Neonati e bambini piccoli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CH" altLang="it-CH" sz="1800" dirty="0"/>
              <a:t>Donne incinte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CH" altLang="it-CH" sz="1800" dirty="0"/>
              <a:t>Persone che assumono farmaci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it-CH" altLang="it-CH" sz="1600" dirty="0"/>
          </a:p>
          <a:p>
            <a:pPr lvl="1" eaLnBrk="1" hangingPunct="1">
              <a:lnSpc>
                <a:spcPct val="90000"/>
              </a:lnSpc>
              <a:defRPr/>
            </a:pPr>
            <a:endParaRPr lang="it-IT" altLang="it-CH" kern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35646"/>
            <a:ext cx="1800200" cy="102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76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olo 2"/>
          <p:cNvSpPr>
            <a:spLocks noGrp="1"/>
          </p:cNvSpPr>
          <p:nvPr>
            <p:ph type="title"/>
          </p:nvPr>
        </p:nvSpPr>
        <p:spPr>
          <a:xfrm>
            <a:off x="684213" y="339725"/>
            <a:ext cx="8208962" cy="431800"/>
          </a:xfrm>
        </p:spPr>
        <p:txBody>
          <a:bodyPr/>
          <a:lstStyle/>
          <a:p>
            <a:r>
              <a:rPr lang="it-CH" altLang="it-CH" dirty="0"/>
              <a:t>Principali patologie da calore</a:t>
            </a:r>
          </a:p>
        </p:txBody>
      </p:sp>
      <p:sp>
        <p:nvSpPr>
          <p:cNvPr id="5" name="Segnaposto contenuto 1"/>
          <p:cNvSpPr txBox="1">
            <a:spLocks/>
          </p:cNvSpPr>
          <p:nvPr/>
        </p:nvSpPr>
        <p:spPr>
          <a:xfrm>
            <a:off x="611560" y="1059532"/>
            <a:ext cx="7920037" cy="3600450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Arial" pitchFamily="34" charset="0"/>
              <a:buChar char="●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5pPr>
            <a:lvl6pPr marL="2393950" indent="-177800" algn="l" rtl="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6pPr>
            <a:lvl7pPr marL="2851150" indent="-177800" algn="l" rtl="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7pPr>
            <a:lvl8pPr marL="3308350" indent="-177800" algn="l" rtl="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8pPr>
            <a:lvl9pPr marL="3765550" indent="-177800" algn="l" rtl="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it-IT" altLang="it-CH" sz="2000" b="1" kern="0" dirty="0"/>
              <a:t>Tutti possono avere dei disagi durante i periodi di canicola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it-IT" altLang="it-CH" sz="1800" kern="0" dirty="0"/>
              <a:t>Elementi da considerare:</a:t>
            </a:r>
          </a:p>
          <a:p>
            <a:pPr lvl="1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CH" sz="1800" kern="0" dirty="0"/>
              <a:t>Intensità e durata dell’esposizione al caldo</a:t>
            </a:r>
          </a:p>
          <a:p>
            <a:pPr lvl="1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CH" sz="1800" kern="0" dirty="0"/>
              <a:t>Tipo di attività svolte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CH" sz="1800" kern="0" dirty="0"/>
              <a:t>Luogo di esposizione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it-IT" altLang="it-CH" sz="100" kern="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it-IT" altLang="it-CH" sz="1800" kern="0" dirty="0"/>
              <a:t>Possibili conseguenze sulla salute</a:t>
            </a:r>
            <a:r>
              <a:rPr lang="it-IT" altLang="it-CH" sz="2000" kern="0" dirty="0"/>
              <a:t>: </a:t>
            </a:r>
          </a:p>
          <a:p>
            <a:pPr lvl="1" eaLnBrk="1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it-IT" altLang="it-CH" sz="1800" kern="0" dirty="0"/>
              <a:t>Livello 1: arrossamenti, edema, vescicole, febbre, cefalee</a:t>
            </a:r>
          </a:p>
          <a:p>
            <a:pPr lvl="1" eaLnBrk="1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it-IT" altLang="it-CH" sz="1800" kern="0" dirty="0"/>
              <a:t>Livello 2: crampi da calore</a:t>
            </a:r>
          </a:p>
          <a:p>
            <a:pPr lvl="1" eaLnBrk="1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it-IT" altLang="it-CH" sz="1800" kern="0" dirty="0"/>
              <a:t>Livello 3: esaurimento e collasso da calore</a:t>
            </a:r>
          </a:p>
          <a:p>
            <a:pPr lvl="1" eaLnBrk="1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it-IT" altLang="it-CH" sz="1800" b="1" kern="0" dirty="0">
                <a:solidFill>
                  <a:srgbClr val="FF0000"/>
                </a:solidFill>
              </a:rPr>
              <a:t>Livello 4: colpo di calore (pericolo di vita)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it-IT" altLang="it-CH" sz="1800" kern="0" dirty="0"/>
          </a:p>
          <a:p>
            <a:pPr eaLnBrk="1" hangingPunct="1">
              <a:lnSpc>
                <a:spcPct val="90000"/>
              </a:lnSpc>
              <a:defRPr/>
            </a:pPr>
            <a:endParaRPr lang="it-IT" altLang="it-CH" kern="0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altLang="it-CH" kern="0" dirty="0"/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altLang="it-CH" kern="0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altLang="it-CH" kern="0" dirty="0"/>
          </a:p>
          <a:p>
            <a:pPr marL="0" indent="0">
              <a:buFont typeface="Wingdings" pitchFamily="2" charset="2"/>
              <a:buNone/>
              <a:defRPr/>
            </a:pPr>
            <a:endParaRPr lang="it-CH" altLang="it-CH" kern="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95CC29B-4E42-CA3F-9C07-D967E5352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635646"/>
            <a:ext cx="1367507" cy="113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25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altLang="it-CH" dirty="0"/>
              <a:t>Occorre essere pronti…</a:t>
            </a:r>
          </a:p>
        </p:txBody>
      </p:sp>
      <p:sp>
        <p:nvSpPr>
          <p:cNvPr id="4" name="Segnaposto contenuto 1"/>
          <p:cNvSpPr txBox="1">
            <a:spLocks/>
          </p:cNvSpPr>
          <p:nvPr/>
        </p:nvSpPr>
        <p:spPr>
          <a:xfrm>
            <a:off x="395536" y="1563638"/>
            <a:ext cx="8064896" cy="2880320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Arial" pitchFamily="34" charset="0"/>
              <a:buChar char="●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5pPr>
            <a:lvl6pPr marL="2393950" indent="-177800" algn="l" rtl="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6pPr>
            <a:lvl7pPr marL="2851150" indent="-177800" algn="l" rtl="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7pPr>
            <a:lvl8pPr marL="3308350" indent="-177800" algn="l" rtl="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8pPr>
            <a:lvl9pPr marL="3765550" indent="-177800" algn="l" rtl="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it-IT" altLang="it-CH" sz="1800" kern="0" dirty="0"/>
              <a:t>Composizione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CH" sz="1600" kern="0" dirty="0"/>
              <a:t>Rappresentanti dei 5 dipartimenti dell’amministrazione cantonale, </a:t>
            </a:r>
            <a:r>
              <a:rPr lang="it-IT" altLang="it-CH" sz="1600" kern="0" dirty="0" err="1"/>
              <a:t>MeteoSvizzera</a:t>
            </a:r>
            <a:r>
              <a:rPr lang="it-IT" altLang="it-CH" sz="1600" kern="0" dirty="0"/>
              <a:t>, medici EOC, Istituto microbiologia applicata SUPSI</a:t>
            </a:r>
            <a:endParaRPr lang="it-IT" altLang="it-CH" sz="1400" kern="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it-IT" altLang="it-CH" sz="1800" kern="0" dirty="0"/>
              <a:t>Compiti principali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it-CH" sz="1600" dirty="0"/>
              <a:t>Elaborare, sulla base delle </a:t>
            </a:r>
            <a:r>
              <a:rPr lang="it-CH" sz="1600" i="1" dirty="0"/>
              <a:t>prevedibili situazioni ambientali</a:t>
            </a:r>
            <a:r>
              <a:rPr lang="it-CH" sz="1600" dirty="0"/>
              <a:t>, </a:t>
            </a:r>
            <a:r>
              <a:rPr lang="it-CH" sz="1600" b="1" dirty="0"/>
              <a:t>piani e procedure standard di risposta</a:t>
            </a:r>
            <a:r>
              <a:rPr lang="it-CH" sz="1600" dirty="0"/>
              <a:t>, che possano poi essere immediatamente utilizzate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it-CH" sz="1600" dirty="0"/>
              <a:t>Diramare </a:t>
            </a:r>
            <a:r>
              <a:rPr lang="it-CH" sz="1600" b="1" dirty="0"/>
              <a:t>raccomandazioni sanitarie </a:t>
            </a:r>
            <a:r>
              <a:rPr lang="it-CH" sz="1600" dirty="0"/>
              <a:t>all’attenzione della popolazione e prevedere misure di intervento, da sottoporre al Governo o ai suoi Dipartimenti, quando si dovessero verificare </a:t>
            </a:r>
            <a:r>
              <a:rPr lang="it-CH" sz="1600" i="1" dirty="0"/>
              <a:t>situazioni anomale</a:t>
            </a:r>
            <a:r>
              <a:rPr lang="it-CH" sz="1600" dirty="0"/>
              <a:t> </a:t>
            </a:r>
            <a:r>
              <a:rPr lang="it-CH" sz="1600" i="1" dirty="0"/>
              <a:t>di esposizione </a:t>
            </a:r>
            <a:r>
              <a:rPr lang="it-CH" sz="1600" dirty="0"/>
              <a:t>che potrebbero avere conseguenze per la salute della popolazione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it-IT" altLang="it-CH" kern="0" dirty="0"/>
          </a:p>
          <a:p>
            <a:pPr eaLnBrk="1" hangingPunct="1">
              <a:lnSpc>
                <a:spcPct val="90000"/>
              </a:lnSpc>
              <a:defRPr/>
            </a:pPr>
            <a:endParaRPr lang="it-IT" altLang="it-CH" kern="0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altLang="it-CH" kern="0" dirty="0"/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altLang="it-CH" kern="0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altLang="it-CH" kern="0" dirty="0"/>
          </a:p>
          <a:p>
            <a:pPr marL="0" indent="0">
              <a:buFont typeface="Wingdings" pitchFamily="2" charset="2"/>
              <a:buNone/>
              <a:defRPr/>
            </a:pPr>
            <a:endParaRPr lang="it-CH" altLang="it-CH" kern="0" dirty="0"/>
          </a:p>
        </p:txBody>
      </p:sp>
      <p:sp>
        <p:nvSpPr>
          <p:cNvPr id="3" name="Rettangolo 2"/>
          <p:cNvSpPr/>
          <p:nvPr/>
        </p:nvSpPr>
        <p:spPr>
          <a:xfrm>
            <a:off x="179511" y="1077990"/>
            <a:ext cx="871296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it-IT" altLang="it-CH" b="1" kern="0" dirty="0"/>
              <a:t>Istituzione dal DSS del Gruppo Operativo Salute Ambiente (GOSA) nel 2004 </a:t>
            </a:r>
          </a:p>
        </p:txBody>
      </p:sp>
    </p:spTree>
    <p:extLst>
      <p:ext uri="{BB962C8B-B14F-4D97-AF65-F5344CB8AC3E}">
        <p14:creationId xmlns:p14="http://schemas.microsoft.com/office/powerpoint/2010/main" val="290693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altLang="it-CH" dirty="0"/>
              <a:t>Il Piano cantonale canicola</a:t>
            </a:r>
          </a:p>
        </p:txBody>
      </p:sp>
      <p:sp>
        <p:nvSpPr>
          <p:cNvPr id="4" name="Segnaposto contenuto 1"/>
          <p:cNvSpPr txBox="1">
            <a:spLocks/>
          </p:cNvSpPr>
          <p:nvPr/>
        </p:nvSpPr>
        <p:spPr>
          <a:xfrm>
            <a:off x="684213" y="1131888"/>
            <a:ext cx="7488187" cy="3600450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Arial" pitchFamily="34" charset="0"/>
              <a:buChar char="●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5pPr>
            <a:lvl6pPr marL="2393950" indent="-177800" algn="l" rtl="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6pPr>
            <a:lvl7pPr marL="2851150" indent="-177800" algn="l" rtl="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7pPr>
            <a:lvl8pPr marL="3308350" indent="-177800" algn="l" rtl="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8pPr>
            <a:lvl9pPr marL="3765550" indent="-177800" algn="l" rtl="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it-IT" altLang="it-CH" sz="2000" kern="0" dirty="0"/>
              <a:t>Obiettivo generale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CH" sz="1800" kern="0" dirty="0"/>
              <a:t>Ridurre gli effetti negativi delle ondate di caldo sulla popolazione e i gruppi più vulnerabili</a:t>
            </a:r>
          </a:p>
          <a:p>
            <a:pPr marL="360363" lvl="1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it-IT" altLang="it-CH" sz="1800" kern="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it-IT" altLang="it-CH" sz="2000" kern="0" dirty="0"/>
              <a:t>Attività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CH" sz="1800" kern="0" dirty="0"/>
              <a:t>Promuovere misure di prevenzione e di protezione di tipo comportamentale, ambientale e comunitario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it-IT" altLang="it-CH" sz="1800" kern="0" dirty="0"/>
              <a:t>Coordinare e lavorare in rete con i principali attori istituzionali, comunitari ed economici presenti sul territorio ticinese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altLang="it-CH" kern="0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altLang="it-CH" kern="0" dirty="0"/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altLang="it-CH" kern="0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altLang="it-CH" kern="0" dirty="0"/>
          </a:p>
          <a:p>
            <a:pPr marL="0" indent="0">
              <a:buFont typeface="Wingdings" pitchFamily="2" charset="2"/>
              <a:buNone/>
              <a:defRPr/>
            </a:pPr>
            <a:endParaRPr lang="it-CH" altLang="it-CH" kern="0" dirty="0"/>
          </a:p>
        </p:txBody>
      </p:sp>
    </p:spTree>
    <p:extLst>
      <p:ext uri="{BB962C8B-B14F-4D97-AF65-F5344CB8AC3E}">
        <p14:creationId xmlns:p14="http://schemas.microsoft.com/office/powerpoint/2010/main" val="34593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altLang="it-CH" dirty="0"/>
              <a:t>Il nuovo concetto di allerta canicola di </a:t>
            </a:r>
            <a:r>
              <a:rPr lang="it-CH" altLang="it-CH" dirty="0" err="1"/>
              <a:t>MeteoSvizzera</a:t>
            </a:r>
            <a:endParaRPr lang="it-CH" altLang="it-CH" dirty="0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F7CF6CA8-EE76-EB17-DFFE-2A57DF1C9E89}"/>
              </a:ext>
            </a:extLst>
          </p:cNvPr>
          <p:cNvSpPr txBox="1">
            <a:spLocks/>
          </p:cNvSpPr>
          <p:nvPr/>
        </p:nvSpPr>
        <p:spPr>
          <a:xfrm>
            <a:off x="504056" y="1397194"/>
            <a:ext cx="8460000" cy="268672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ourier New" panose="02070309020205020404" pitchFamily="49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Courier New" panose="02070309020205020404" pitchFamily="49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Courier New" panose="02070309020205020404" pitchFamily="49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Symbol" pitchFamily="18" charset="2"/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Symbol" pitchFamily="18" charset="2"/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Symbol" pitchFamily="18" charset="2"/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Symbol" pitchFamily="18" charset="2"/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CH" sz="1800" kern="0" dirty="0"/>
              <a:t>Il nuovo concetto utilizza come indice di riferimento la temperatura media giornaliera, integrando quindi anche i valori notturni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CH" sz="1800" kern="0" dirty="0"/>
              <a:t>L’umidità non è più considerata in modo esplicito</a:t>
            </a:r>
            <a:br>
              <a:rPr lang="it-CH" sz="1800" kern="0" dirty="0"/>
            </a:br>
            <a:endParaRPr lang="it-CH" sz="800" kern="0" dirty="0"/>
          </a:p>
          <a:p>
            <a:pPr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CH" sz="1800" kern="0" dirty="0"/>
              <a:t>Sulla base degli studi epidemiologici (impatto della temperatura sulla mortalità) sono stati fissati come valori di soglia le temperature di 25 °C e 27 °C</a:t>
            </a:r>
            <a:br>
              <a:rPr lang="it-CH" sz="1800" kern="0" dirty="0"/>
            </a:br>
            <a:endParaRPr lang="it-CH" sz="800" kern="0" dirty="0"/>
          </a:p>
          <a:p>
            <a:pPr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CH" sz="1800" kern="0" dirty="0"/>
              <a:t>Viene introdotto un livello 2 per allertare i periodi di caldo corti ma intensi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CH" sz="1800" kern="0" dirty="0"/>
              <a:t>La separazione fra i livelli 3 e 4 avviene solo sulla base dell’intensità e non più in modo esplicito anche sulla durata del periodo di caldo</a:t>
            </a:r>
          </a:p>
        </p:txBody>
      </p:sp>
    </p:spTree>
    <p:extLst>
      <p:ext uri="{BB962C8B-B14F-4D97-AF65-F5344CB8AC3E}">
        <p14:creationId xmlns:p14="http://schemas.microsoft.com/office/powerpoint/2010/main" val="318930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altLang="it-CH" dirty="0"/>
              <a:t>I livelli di allerta canicola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E52D435-E07E-8F64-6660-9B311FE69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92968"/>
            <a:ext cx="7095878" cy="247898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27A2B8A-2868-E4A6-C6F8-E7AF90987EF4}"/>
              </a:ext>
            </a:extLst>
          </p:cNvPr>
          <p:cNvSpPr txBox="1"/>
          <p:nvPr/>
        </p:nvSpPr>
        <p:spPr bwMode="auto">
          <a:xfrm>
            <a:off x="467544" y="1092101"/>
            <a:ext cx="756019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spcAft>
                <a:spcPts val="600"/>
              </a:spcAft>
              <a:buClrTx/>
              <a:buSzTx/>
            </a:pPr>
            <a:r>
              <a:rPr lang="fr-CH" sz="2000" dirty="0">
                <a:latin typeface="+mn-lt"/>
              </a:rPr>
              <a:t>Dal 2021, </a:t>
            </a:r>
            <a:r>
              <a:rPr lang="fr-CH" sz="2000" dirty="0" err="1">
                <a:latin typeface="+mn-lt"/>
              </a:rPr>
              <a:t>MeteoSvizzera</a:t>
            </a:r>
            <a:r>
              <a:rPr lang="fr-CH" sz="2000" dirty="0">
                <a:latin typeface="+mn-lt"/>
              </a:rPr>
              <a:t> </a:t>
            </a:r>
            <a:r>
              <a:rPr lang="fr-CH" sz="2000" dirty="0" err="1">
                <a:latin typeface="+mn-lt"/>
              </a:rPr>
              <a:t>utilizza</a:t>
            </a:r>
            <a:r>
              <a:rPr lang="fr-CH" sz="2000" dirty="0">
                <a:latin typeface="+mn-lt"/>
              </a:rPr>
              <a:t> come indice di </a:t>
            </a:r>
            <a:r>
              <a:rPr lang="fr-CH" sz="2000" dirty="0" err="1">
                <a:latin typeface="+mn-lt"/>
              </a:rPr>
              <a:t>riferimento</a:t>
            </a:r>
            <a:r>
              <a:rPr lang="fr-CH" sz="2000" dirty="0">
                <a:latin typeface="+mn-lt"/>
              </a:rPr>
              <a:t> la </a:t>
            </a:r>
            <a:r>
              <a:rPr lang="fr-CH" sz="2000" b="1" dirty="0" err="1">
                <a:latin typeface="+mn-lt"/>
              </a:rPr>
              <a:t>temperatura</a:t>
            </a:r>
            <a:r>
              <a:rPr lang="fr-CH" sz="2000" b="1" dirty="0">
                <a:latin typeface="+mn-lt"/>
              </a:rPr>
              <a:t> media </a:t>
            </a:r>
            <a:r>
              <a:rPr lang="fr-CH" sz="2000" b="1" dirty="0" err="1">
                <a:latin typeface="+mn-lt"/>
              </a:rPr>
              <a:t>giornaliera</a:t>
            </a:r>
            <a:endParaRPr lang="it-CH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264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Personalizza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0C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46038" rIns="0" bIns="46038" numCol="1" anchor="ctr" anchorCtr="0" compatLnSpc="1">
        <a:prstTxWarp prst="textNoShape">
          <a:avLst/>
        </a:prstTxWarp>
      </a:bodyPr>
      <a:lstStyle>
        <a:defPPr marL="450850" marR="0" indent="-45085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60000"/>
          </a:spcAft>
          <a:buClr>
            <a:srgbClr val="CC3300"/>
          </a:buClr>
          <a:buSzPct val="120000"/>
          <a:buFont typeface="Wingdings" pitchFamily="2" charset="2"/>
          <a:buNone/>
          <a:tabLst/>
          <a:defRPr kumimoji="0" lang="it-IT" altLang="it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46038" rIns="0" bIns="46038" numCol="1" anchor="ctr" anchorCtr="0" compatLnSpc="1">
        <a:prstTxWarp prst="textNoShape">
          <a:avLst/>
        </a:prstTxWarp>
      </a:bodyPr>
      <a:lstStyle>
        <a:defPPr marL="450850" marR="0" indent="-45085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60000"/>
          </a:spcAft>
          <a:buClr>
            <a:srgbClr val="CC3300"/>
          </a:buClr>
          <a:buSzPct val="120000"/>
          <a:buFont typeface="Wingdings" pitchFamily="2" charset="2"/>
          <a:buNone/>
          <a:tabLst/>
          <a:defRPr kumimoji="0" lang="it-IT" altLang="it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eaLnBrk="1" hangingPunct="1">
          <a:spcAft>
            <a:spcPts val="600"/>
          </a:spcAft>
          <a:buClrTx/>
          <a:buSzTx/>
          <a:defRPr sz="2000" b="1" dirty="0" smtClean="0">
            <a:latin typeface="+mn-lt"/>
          </a:defRPr>
        </a:defPPr>
      </a:lstStyle>
    </a:tx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Personalizza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0C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46038" rIns="0" bIns="46038" numCol="1" anchor="ctr" anchorCtr="0" compatLnSpc="1">
        <a:prstTxWarp prst="textNoShape">
          <a:avLst/>
        </a:prstTxWarp>
      </a:bodyPr>
      <a:lstStyle>
        <a:defPPr marL="450850" marR="0" indent="-45085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60000"/>
          </a:spcAft>
          <a:buClr>
            <a:srgbClr val="CC3300"/>
          </a:buClr>
          <a:buSzPct val="120000"/>
          <a:buFont typeface="Wingdings" pitchFamily="2" charset="2"/>
          <a:buNone/>
          <a:tabLst/>
          <a:defRPr kumimoji="0" lang="it-IT" altLang="it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46038" rIns="0" bIns="46038" numCol="1" anchor="ctr" anchorCtr="0" compatLnSpc="1">
        <a:prstTxWarp prst="textNoShape">
          <a:avLst/>
        </a:prstTxWarp>
      </a:bodyPr>
      <a:lstStyle>
        <a:defPPr marL="450850" marR="0" indent="-45085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60000"/>
          </a:spcAft>
          <a:buClr>
            <a:srgbClr val="CC3300"/>
          </a:buClr>
          <a:buSzPct val="120000"/>
          <a:buFont typeface="Wingdings" pitchFamily="2" charset="2"/>
          <a:buNone/>
          <a:tabLst/>
          <a:defRPr kumimoji="0" lang="it-IT" altLang="it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eaLnBrk="1" hangingPunct="1">
          <a:spcAft>
            <a:spcPts val="600"/>
          </a:spcAft>
          <a:buClrTx/>
          <a:buSzTx/>
          <a:defRPr sz="2000" b="1" dirty="0" smtClean="0">
            <a:latin typeface="+mn-lt"/>
          </a:defRPr>
        </a:defPPr>
      </a:lstStyle>
    </a:tx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ruttura predefinita">
  <a:themeElements>
    <a:clrScheme name="Personalizza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0C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46038" rIns="0" bIns="46038" numCol="1" anchor="ctr" anchorCtr="0" compatLnSpc="1">
        <a:prstTxWarp prst="textNoShape">
          <a:avLst/>
        </a:prstTxWarp>
      </a:bodyPr>
      <a:lstStyle>
        <a:defPPr marL="450850" marR="0" indent="-45085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60000"/>
          </a:spcAft>
          <a:buClr>
            <a:srgbClr val="CC3300"/>
          </a:buClr>
          <a:buSzPct val="120000"/>
          <a:buFont typeface="Wingdings" pitchFamily="2" charset="2"/>
          <a:buNone/>
          <a:tabLst/>
          <a:defRPr kumimoji="0" lang="it-IT" altLang="it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46038" rIns="0" bIns="46038" numCol="1" anchor="ctr" anchorCtr="0" compatLnSpc="1">
        <a:prstTxWarp prst="textNoShape">
          <a:avLst/>
        </a:prstTxWarp>
      </a:bodyPr>
      <a:lstStyle>
        <a:defPPr marL="450850" marR="0" indent="-45085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60000"/>
          </a:spcAft>
          <a:buClr>
            <a:srgbClr val="CC3300"/>
          </a:buClr>
          <a:buSzPct val="120000"/>
          <a:buFont typeface="Wingdings" pitchFamily="2" charset="2"/>
          <a:buNone/>
          <a:tabLst/>
          <a:defRPr kumimoji="0" lang="it-IT" altLang="it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eaLnBrk="1" hangingPunct="1">
          <a:spcAft>
            <a:spcPts val="600"/>
          </a:spcAft>
          <a:buClrTx/>
          <a:buSzTx/>
          <a:defRPr sz="2000" b="1" dirty="0" smtClean="0">
            <a:latin typeface="+mn-lt"/>
          </a:defRPr>
        </a:defPPr>
      </a:lstStyle>
    </a:tx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ADC68158AE22443B0736413669B69B5" ma:contentTypeVersion="14" ma:contentTypeDescription="Creare un nuovo documento." ma:contentTypeScope="" ma:versionID="f7dc18cfd27cd511ad651d5b34c2220d">
  <xsd:schema xmlns:xsd="http://www.w3.org/2001/XMLSchema" xmlns:xs="http://www.w3.org/2001/XMLSchema" xmlns:p="http://schemas.microsoft.com/office/2006/metadata/properties" xmlns:ns2="56c1edf6-be81-452d-a18a-873408006b75" xmlns:ns3="500022df-510b-49f4-9c25-770d1af90034" targetNamespace="http://schemas.microsoft.com/office/2006/metadata/properties" ma:root="true" ma:fieldsID="d080b91e4b622410f1bb4f83254ac25f" ns2:_="" ns3:_="">
    <xsd:import namespace="56c1edf6-be81-452d-a18a-873408006b75"/>
    <xsd:import namespace="500022df-510b-49f4-9c25-770d1af90034"/>
    <xsd:element name="properties">
      <xsd:complexType>
        <xsd:sequence>
          <xsd:element name="documentManagement">
            <xsd:complexType>
              <xsd:all>
                <xsd:element ref="ns2:Descrizione" minOccurs="0"/>
                <xsd:element ref="ns2:InEvidenza" minOccurs="0"/>
                <xsd:element ref="ns2:Ordinamento" minOccurs="0"/>
                <xsd:element ref="ns2:o25eb73e229f4d10b877d5ec762fb0a4" minOccurs="0"/>
                <xsd:element ref="ns3:TaxCatchAll" minOccurs="0"/>
                <xsd:element ref="ns2:Target" minOccurs="0"/>
                <xsd:element ref="ns2:cedb35f1b32c4783853e9228d07d24fd" minOccurs="0"/>
                <xsd:element ref="ns2:hb75f49a3b8e4a5db108f81032febda4" minOccurs="0"/>
                <xsd:element ref="ns2:Visibi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c1edf6-be81-452d-a18a-873408006b75" elementFormDefault="qualified">
    <xsd:import namespace="http://schemas.microsoft.com/office/2006/documentManagement/types"/>
    <xsd:import namespace="http://schemas.microsoft.com/office/infopath/2007/PartnerControls"/>
    <xsd:element name="Descrizione" ma:index="8" nillable="true" ma:displayName="Descrizione" ma:internalName="Descrizione">
      <xsd:simpleType>
        <xsd:restriction base="dms:Note"/>
      </xsd:simpleType>
    </xsd:element>
    <xsd:element name="InEvidenza" ma:index="9" nillable="true" ma:displayName="InEvidenza" ma:default="0" ma:internalName="InEvidenza">
      <xsd:simpleType>
        <xsd:restriction base="dms:Boolean"/>
      </xsd:simpleType>
    </xsd:element>
    <xsd:element name="Ordinamento" ma:index="10" nillable="true" ma:displayName="Ordinamento" ma:internalName="Ordinamento">
      <xsd:simpleType>
        <xsd:restriction base="dms:Number"/>
      </xsd:simpleType>
    </xsd:element>
    <xsd:element name="o25eb73e229f4d10b877d5ec762fb0a4" ma:index="12" ma:taxonomy="true" ma:internalName="o25eb73e229f4d10b877d5ec762fb0a4" ma:taxonomyFieldName="PosizionamentoTAG" ma:displayName="PosizionamentoTAG" ma:readOnly="false" ma:default="" ma:fieldId="{825eb73e-229f-4d10-b877-d5ec762fb0a4}" ma:taxonomyMulti="true" ma:sspId="0701f52e-0181-41ca-bb28-d58fdf6a15c5" ma:termSetId="95bf7a6f-d12d-4766-94a8-edd4d6175a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rget" ma:index="14" nillable="true" ma:displayName="Target" ma:default="_blank" ma:format="Dropdown" ma:internalName="Target">
      <xsd:simpleType>
        <xsd:restriction base="dms:Choice">
          <xsd:enumeration value="_blank"/>
        </xsd:restriction>
      </xsd:simpleType>
    </xsd:element>
    <xsd:element name="cedb35f1b32c4783853e9228d07d24fd" ma:index="16" nillable="true" ma:taxonomy="true" ma:internalName="cedb35f1b32c4783853e9228d07d24fd" ma:taxonomyFieldName="Tipologia" ma:displayName="Tipologia" ma:default="" ma:fieldId="{cedb35f1-b32c-4783-853e-9228d07d24fd}" ma:sspId="0701f52e-0181-41ca-bb28-d58fdf6a15c5" ma:termSetId="e1f367c1-8e2b-4894-bcf5-9494590005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b75f49a3b8e4a5db108f81032febda4" ma:index="18" nillable="true" ma:taxonomy="true" ma:internalName="hb75f49a3b8e4a5db108f81032febda4" ma:taxonomyFieldName="UA" ma:displayName="UA" ma:default="" ma:fieldId="{1b75f49a-3b8e-4a5d-b108-f81032febda4}" ma:sspId="0701f52e-0181-41ca-bb28-d58fdf6a15c5" ma:termSetId="cb8069f6-d40e-47da-bff8-69516fa82cd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isibile" ma:index="19" nillable="true" ma:displayName="Visibile" ma:default="1" ma:internalName="Visibil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0022df-510b-49f4-9c25-770d1af9003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Colonna per tutti i valori di tassonomia" ma:hidden="true" ma:list="{5e388310-b6cf-4596-88cd-bf04625af0ec}" ma:internalName="TaxCatchAll" ma:showField="CatchAllData" ma:web="500022df-510b-49f4-9c25-770d1af900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rget xmlns="56c1edf6-be81-452d-a18a-873408006b75">_blank</Target>
    <cedb35f1b32c4783853e9228d07d24fd xmlns="56c1edf6-be81-452d-a18a-873408006b7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Modello</TermName>
          <TermId xmlns="http://schemas.microsoft.com/office/infopath/2007/PartnerControls">e4ed0d71-d8b7-4b95-acbb-0d70ef5ae075</TermId>
        </TermInfo>
      </Terms>
    </cedb35f1b32c4783853e9228d07d24fd>
    <Visibile xmlns="56c1edf6-be81-452d-a18a-873408006b75">true</Visibile>
    <Ordinamento xmlns="56c1edf6-be81-452d-a18a-873408006b75">4</Ordinamento>
    <o25eb73e229f4d10b877d5ec762fb0a4 xmlns="56c1edf6-be81-452d-a18a-873408006b75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Presentazioni</TermName>
          <TermId xmlns="http://schemas.microsoft.com/office/infopath/2007/PartnerControls">9c7477a8-b204-4d83-bfb0-d9bb63d63fa3</TermId>
        </TermInfo>
        <TermInfo xmlns="http://schemas.microsoft.com/office/infopath/2007/PartnerControls">
          <TermName xmlns="http://schemas.microsoft.com/office/infopath/2007/PartnerControls">Informazioni</TermName>
          <TermId xmlns="http://schemas.microsoft.com/office/infopath/2007/PartnerControls">633af67e-01ae-45bd-8207-da9957023ead</TermId>
        </TermInfo>
      </Terms>
    </o25eb73e229f4d10b877d5ec762fb0a4>
    <Descrizione xmlns="56c1edf6-be81-452d-a18a-873408006b75" xsi:nil="true"/>
    <InEvidenza xmlns="56c1edf6-be81-452d-a18a-873408006b75">false</InEvidenza>
    <hb75f49a3b8e4a5db108f81032febda4 xmlns="56c1edf6-be81-452d-a18a-873408006b75">
      <Terms xmlns="http://schemas.microsoft.com/office/infopath/2007/PartnerControls"/>
    </hb75f49a3b8e4a5db108f81032febda4>
    <TaxCatchAll xmlns="500022df-510b-49f4-9c25-770d1af90034">
      <Value>214</Value>
      <Value>206</Value>
      <Value>225</Value>
    </TaxCatchAll>
  </documentManagement>
</p:properties>
</file>

<file path=customXml/itemProps1.xml><?xml version="1.0" encoding="utf-8"?>
<ds:datastoreItem xmlns:ds="http://schemas.openxmlformats.org/officeDocument/2006/customXml" ds:itemID="{EED2AD6A-A8B1-4EBC-8124-E3FF67805C3F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36A70C50-2BDA-4154-AA1C-859DF9821E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c1edf6-be81-452d-a18a-873408006b75"/>
    <ds:schemaRef ds:uri="500022df-510b-49f4-9c25-770d1af900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3E6EC4-3BCB-4922-AB1D-B4D41924552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E64B7E3-E9F2-468F-AC2F-76E26F6BE0E2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500022df-510b-49f4-9c25-770d1af90034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56c1edf6-be81-452d-a18a-873408006b7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7426</TotalTime>
  <Words>1025</Words>
  <Application>Microsoft Office PowerPoint</Application>
  <PresentationFormat>Presentazione su schermo (16:9)</PresentationFormat>
  <Paragraphs>165</Paragraphs>
  <Slides>18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Courier New</vt:lpstr>
      <vt:lpstr>Symbol</vt:lpstr>
      <vt:lpstr>Wingdings</vt:lpstr>
      <vt:lpstr>Struttura predefinita</vt:lpstr>
      <vt:lpstr>1_Struttura predefinita</vt:lpstr>
      <vt:lpstr>2_Struttura predefinita</vt:lpstr>
      <vt:lpstr>Canicola  Effetti sulla salute e misure di prevenzione</vt:lpstr>
      <vt:lpstr>Cambiamenti climatici e canicola</vt:lpstr>
      <vt:lpstr>Effetti della canicola sulla salute</vt:lpstr>
      <vt:lpstr>I gruppi maggiormente a rischio</vt:lpstr>
      <vt:lpstr>Principali patologie da calore</vt:lpstr>
      <vt:lpstr>Occorre essere pronti…</vt:lpstr>
      <vt:lpstr>Il Piano cantonale canicola</vt:lpstr>
      <vt:lpstr>Il nuovo concetto di allerta canicola di MeteoSvizzera</vt:lpstr>
      <vt:lpstr>I livelli di allerta canicola</vt:lpstr>
      <vt:lpstr>I canali di comunicazione di MeteoSvizzera</vt:lpstr>
      <vt:lpstr>Sito internet Calurasenzapaura</vt:lpstr>
      <vt:lpstr>Materiale informativo</vt:lpstr>
      <vt:lpstr>Videoclip</vt:lpstr>
      <vt:lpstr>Essere pronti nell’ambito lavorativo </vt:lpstr>
      <vt:lpstr>Misure di prevenzione per la popolazione</vt:lpstr>
      <vt:lpstr>Misure di prevenzione sul lavoro</vt:lpstr>
      <vt:lpstr>Misure di pronto soccorso sul posto di lavoro</vt:lpstr>
      <vt:lpstr>Ulteriori informazioni</vt:lpstr>
    </vt:vector>
  </TitlesOfParts>
  <Company>AMMINISTRAZIONE CANTONALE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PowerPoint AC (Versione maggio 2018)</dc:title>
  <dc:creator>Chianese Giulia / fxse008</dc:creator>
  <cp:lastModifiedBy>Bouvier Gallacchi Martine</cp:lastModifiedBy>
  <cp:revision>323</cp:revision>
  <cp:lastPrinted>2017-03-27T08:46:48Z</cp:lastPrinted>
  <dcterms:created xsi:type="dcterms:W3CDTF">2012-08-21T11:21:35Z</dcterms:created>
  <dcterms:modified xsi:type="dcterms:W3CDTF">2022-09-09T13:35:54Z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osizionamentoTAG">
    <vt:lpwstr>214;#Presentazioni|9c7477a8-b204-4d83-bfb0-d9bb63d63fa3;#225;#Informazioni|633af67e-01ae-45bd-8207-da9957023ead</vt:lpwstr>
  </property>
  <property fmtid="{D5CDD505-2E9C-101B-9397-08002B2CF9AE}" pid="3" name="UA">
    <vt:lpwstr/>
  </property>
  <property fmtid="{D5CDD505-2E9C-101B-9397-08002B2CF9AE}" pid="4" name="Tipologia">
    <vt:lpwstr>206;#Modello|e4ed0d71-d8b7-4b95-acbb-0d70ef5ae075</vt:lpwstr>
  </property>
  <property fmtid="{D5CDD505-2E9C-101B-9397-08002B2CF9AE}" pid="5" name="xd_Signature">
    <vt:lpwstr/>
  </property>
  <property fmtid="{D5CDD505-2E9C-101B-9397-08002B2CF9AE}" pid="6" name="TemplateUrl">
    <vt:lpwstr/>
  </property>
  <property fmtid="{D5CDD505-2E9C-101B-9397-08002B2CF9AE}" pid="7" name="Order">
    <vt:lpwstr>4200.00000000000</vt:lpwstr>
  </property>
  <property fmtid="{D5CDD505-2E9C-101B-9397-08002B2CF9AE}" pid="8" name="xd_ProgID">
    <vt:lpwstr/>
  </property>
</Properties>
</file>